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2" r:id="rId2"/>
    <p:sldMasterId id="2147483697" r:id="rId3"/>
  </p:sldMasterIdLst>
  <p:notesMasterIdLst>
    <p:notesMasterId r:id="rId36"/>
  </p:notesMasterIdLst>
  <p:sldIdLst>
    <p:sldId id="298" r:id="rId4"/>
    <p:sldId id="291" r:id="rId5"/>
    <p:sldId id="263" r:id="rId6"/>
    <p:sldId id="293" r:id="rId7"/>
    <p:sldId id="292" r:id="rId8"/>
    <p:sldId id="280" r:id="rId9"/>
    <p:sldId id="281" r:id="rId10"/>
    <p:sldId id="303" r:id="rId11"/>
    <p:sldId id="289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304" r:id="rId21"/>
    <p:sldId id="261" r:id="rId22"/>
    <p:sldId id="294" r:id="rId23"/>
    <p:sldId id="282" r:id="rId24"/>
    <p:sldId id="269" r:id="rId25"/>
    <p:sldId id="270" r:id="rId26"/>
    <p:sldId id="290" r:id="rId27"/>
    <p:sldId id="295" r:id="rId28"/>
    <p:sldId id="296" r:id="rId29"/>
    <p:sldId id="297" r:id="rId30"/>
    <p:sldId id="306" r:id="rId31"/>
    <p:sldId id="284" r:id="rId32"/>
    <p:sldId id="285" r:id="rId33"/>
    <p:sldId id="299" r:id="rId34"/>
    <p:sldId id="300" r:id="rId3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8" autoAdjust="0"/>
    <p:restoredTop sz="94660"/>
  </p:normalViewPr>
  <p:slideViewPr>
    <p:cSldViewPr snapToGrid="0">
      <p:cViewPr varScale="1">
        <p:scale>
          <a:sx n="97" d="100"/>
          <a:sy n="97" d="100"/>
        </p:scale>
        <p:origin x="-1504" y="-1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30" Type="http://schemas.openxmlformats.org/officeDocument/2006/relationships/slide" Target="slides/slide27.xml"/><Relationship Id="rId31" Type="http://schemas.openxmlformats.org/officeDocument/2006/relationships/slide" Target="slides/slide28.xml"/><Relationship Id="rId32" Type="http://schemas.openxmlformats.org/officeDocument/2006/relationships/slide" Target="slides/slide29.xml"/><Relationship Id="rId9" Type="http://schemas.openxmlformats.org/officeDocument/2006/relationships/slide" Target="slides/slide6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33" Type="http://schemas.openxmlformats.org/officeDocument/2006/relationships/slide" Target="slides/slide30.xml"/><Relationship Id="rId34" Type="http://schemas.openxmlformats.org/officeDocument/2006/relationships/slide" Target="slides/slide31.xml"/><Relationship Id="rId35" Type="http://schemas.openxmlformats.org/officeDocument/2006/relationships/slide" Target="slides/slide32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37" Type="http://schemas.openxmlformats.org/officeDocument/2006/relationships/printerSettings" Target="printerSettings/printerSettings1.bin"/><Relationship Id="rId38" Type="http://schemas.openxmlformats.org/officeDocument/2006/relationships/presProps" Target="presProps.xml"/><Relationship Id="rId39" Type="http://schemas.openxmlformats.org/officeDocument/2006/relationships/viewProps" Target="viewProps.xml"/><Relationship Id="rId40" Type="http://schemas.openxmlformats.org/officeDocument/2006/relationships/theme" Target="theme/theme1.xml"/><Relationship Id="rId4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14F350-4128-48BD-9F06-47CAAA05398C}" type="datetimeFigureOut">
              <a:rPr lang="en-GB" smtClean="0"/>
              <a:t>6/12/19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3EC128-307C-40B5-80C8-E93E2863C0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63275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" charset="0"/>
            </a:endParaRPr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336D7DE8-7CCB-F249-83A1-EB70B4F316F5}" type="slidenum">
              <a:rPr lang="en-US">
                <a:latin typeface="Arial" charset="0"/>
                <a:cs typeface="DejaVu Sans" charset="0"/>
              </a:rPr>
              <a:pPr/>
              <a:t>5</a:t>
            </a:fld>
            <a:endParaRPr lang="en-US">
              <a:latin typeface="Arial" charset="0"/>
              <a:cs typeface="DejaVu Sans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" charset="0"/>
            </a:endParaRPr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116D4695-3120-B640-A63A-7166F40C610A}" type="slidenum">
              <a:rPr lang="en-US">
                <a:latin typeface="Arial" charset="0"/>
                <a:cs typeface="DejaVu Sans" charset="0"/>
              </a:rPr>
              <a:pPr/>
              <a:t>22</a:t>
            </a:fld>
            <a:endParaRPr lang="en-US">
              <a:latin typeface="Arial" charset="0"/>
              <a:cs typeface="DejaVu Sans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Calibri" charset="0"/>
              </a:rPr>
              <a:t>Climate model biases cause climate drift of predictions initialized from observations and makes it compulsory to apply a-posteriori bias correction</a:t>
            </a:r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32E37469-AF35-364B-BE01-47D329093BE4}" type="slidenum">
              <a:rPr lang="en-US">
                <a:latin typeface="Arial" charset="0"/>
                <a:cs typeface="DejaVu Sans" charset="0"/>
              </a:rPr>
              <a:pPr/>
              <a:t>23</a:t>
            </a:fld>
            <a:endParaRPr lang="en-US">
              <a:latin typeface="Arial" charset="0"/>
              <a:cs typeface="DejaVu Sans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noFill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Calibri" charset="0"/>
            </a:endParaRPr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4423"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1503" indent="-284292" defTabSz="914423"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1564" indent="-227141" defTabSz="914423"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598775" indent="-227141" defTabSz="914423"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5986" indent="-227141" defTabSz="914423"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478028" indent="-227141" defTabSz="914423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00069" indent="-227141" defTabSz="914423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322110" indent="-227141" defTabSz="914423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744152" indent="-227141" defTabSz="914423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1717135F-240F-0F43-9E5D-BF3D58D178F9}" type="slidenum">
              <a:rPr lang="en-US" sz="1200">
                <a:latin typeface="Arial" charset="0"/>
                <a:cs typeface="DejaVu Sans" charset="0"/>
              </a:rPr>
              <a:pPr/>
              <a:t>24</a:t>
            </a:fld>
            <a:endParaRPr lang="en-US" sz="1200">
              <a:latin typeface="Arial" charset="0"/>
              <a:cs typeface="DejaVu Sans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noFill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Calibri" charset="0"/>
            </a:endParaRPr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4423"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1503" indent="-284292" defTabSz="914423"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1564" indent="-227141" defTabSz="914423"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598775" indent="-227141" defTabSz="914423"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5986" indent="-227141" defTabSz="914423"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478028" indent="-227141" defTabSz="914423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00069" indent="-227141" defTabSz="914423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322110" indent="-227141" defTabSz="914423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744152" indent="-227141" defTabSz="914423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57D1C787-E9DD-7C43-AE0E-DFE2EE8CFDCD}" type="slidenum">
              <a:rPr lang="en-US" sz="1200">
                <a:latin typeface="Arial" charset="0"/>
                <a:cs typeface="DejaVu Sans" charset="0"/>
              </a:rPr>
              <a:pPr/>
              <a:t>11</a:t>
            </a:fld>
            <a:endParaRPr lang="en-US" sz="1200">
              <a:latin typeface="Arial" charset="0"/>
              <a:cs typeface="DejaVu Sans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noFill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Calibri" charset="0"/>
            </a:endParaRPr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4423"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1503" indent="-284292" defTabSz="914423"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1564" indent="-227141" defTabSz="914423"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598775" indent="-227141" defTabSz="914423"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5986" indent="-227141" defTabSz="914423"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478028" indent="-227141" defTabSz="914423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00069" indent="-227141" defTabSz="914423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322110" indent="-227141" defTabSz="914423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744152" indent="-227141" defTabSz="914423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6CBF42FE-14AC-4441-B4FF-3EA1EA30540E}" type="slidenum">
              <a:rPr lang="en-US" sz="1200">
                <a:latin typeface="Arial" charset="0"/>
                <a:cs typeface="DejaVu Sans" charset="0"/>
              </a:rPr>
              <a:pPr/>
              <a:t>12</a:t>
            </a:fld>
            <a:endParaRPr lang="en-US" sz="1200">
              <a:latin typeface="Arial" charset="0"/>
              <a:cs typeface="DejaVu Sans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noFill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Calibri" charset="0"/>
            </a:endParaRPr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4423"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1503" indent="-284292" defTabSz="914423"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1564" indent="-227141" defTabSz="914423"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598775" indent="-227141" defTabSz="914423"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5986" indent="-227141" defTabSz="914423"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478028" indent="-227141" defTabSz="914423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00069" indent="-227141" defTabSz="914423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322110" indent="-227141" defTabSz="914423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744152" indent="-227141" defTabSz="914423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4604CB1C-A5A9-E54D-A01C-BC41586307C6}" type="slidenum">
              <a:rPr lang="en-US" sz="1200">
                <a:latin typeface="Arial" charset="0"/>
                <a:cs typeface="DejaVu Sans" charset="0"/>
              </a:rPr>
              <a:pPr/>
              <a:t>13</a:t>
            </a:fld>
            <a:endParaRPr lang="en-US" sz="1200">
              <a:latin typeface="Arial" charset="0"/>
              <a:cs typeface="DejaVu Sans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noFill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Calibri" charset="0"/>
            </a:endParaRPr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4423"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1503" indent="-284292" defTabSz="914423"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1564" indent="-227141" defTabSz="914423"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598775" indent="-227141" defTabSz="914423"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5986" indent="-227141" defTabSz="914423"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478028" indent="-227141" defTabSz="914423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00069" indent="-227141" defTabSz="914423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322110" indent="-227141" defTabSz="914423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744152" indent="-227141" defTabSz="914423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1717135F-240F-0F43-9E5D-BF3D58D178F9}" type="slidenum">
              <a:rPr lang="en-US" sz="1200">
                <a:latin typeface="Arial" charset="0"/>
                <a:cs typeface="DejaVu Sans" charset="0"/>
              </a:rPr>
              <a:pPr/>
              <a:t>14</a:t>
            </a:fld>
            <a:endParaRPr lang="en-US" sz="1200">
              <a:latin typeface="Arial" charset="0"/>
              <a:cs typeface="DejaVu Sans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noFill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Calibri" charset="0"/>
            </a:endParaRPr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4423"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1503" indent="-284292" defTabSz="914423"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1564" indent="-227141" defTabSz="914423"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598775" indent="-227141" defTabSz="914423"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5986" indent="-227141" defTabSz="914423"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478028" indent="-227141" defTabSz="914423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00069" indent="-227141" defTabSz="914423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322110" indent="-227141" defTabSz="914423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744152" indent="-227141" defTabSz="914423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E995FB04-9E12-3F41-BB3D-5059056F8CBF}" type="slidenum">
              <a:rPr lang="en-US" sz="1200">
                <a:latin typeface="Arial" charset="0"/>
                <a:cs typeface="DejaVu Sans" charset="0"/>
              </a:rPr>
              <a:pPr/>
              <a:t>15</a:t>
            </a:fld>
            <a:endParaRPr lang="en-US" sz="1200">
              <a:latin typeface="Arial" charset="0"/>
              <a:cs typeface="DejaVu Sans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noFill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Calibri" charset="0"/>
            </a:endParaRPr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4423"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1503" indent="-284292" defTabSz="914423"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1564" indent="-227141" defTabSz="914423"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598775" indent="-227141" defTabSz="914423"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5986" indent="-227141" defTabSz="914423"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478028" indent="-227141" defTabSz="914423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00069" indent="-227141" defTabSz="914423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322110" indent="-227141" defTabSz="914423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744152" indent="-227141" defTabSz="914423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4F0DD2BC-C5F8-1048-B113-972F5E6FB212}" type="slidenum">
              <a:rPr lang="en-US" sz="1200">
                <a:latin typeface="Arial" charset="0"/>
                <a:cs typeface="DejaVu Sans" charset="0"/>
              </a:rPr>
              <a:pPr/>
              <a:t>16</a:t>
            </a:fld>
            <a:endParaRPr lang="en-US" sz="1200">
              <a:latin typeface="Arial" charset="0"/>
              <a:cs typeface="DejaVu Sans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15878571-FB2E-4438-B4EE-647C996930DD}" type="slidenum">
              <a:rPr lang="en-US" altLang="es-ES">
                <a:latin typeface="Arial" panose="020B0604020202020204" pitchFamily="34" charset="0"/>
                <a:cs typeface="DejaVu Sans" pitchFamily="34" charset="0"/>
              </a:rPr>
              <a:pPr eaLnBrk="1" hangingPunct="1">
                <a:spcBef>
                  <a:spcPct val="0"/>
                </a:spcBef>
              </a:pPr>
              <a:t>19</a:t>
            </a:fld>
            <a:endParaRPr lang="en-US" altLang="es-ES">
              <a:latin typeface="Arial" panose="020B0604020202020204" pitchFamily="34" charset="0"/>
              <a:cs typeface="DejaVu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26558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750BEEC-CFCD-4947-AC01-D1808911C1CC}" type="slidenum">
              <a:rPr kumimoji="0" lang="en-US" altLang="es-E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DejaVu Sans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altLang="es-ES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DejaVu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5447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e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e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D:\OLD\MisDocumentos\JASMINA\BSC-Corporative Design\BSC Template\cabecera2012-1600px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5"/>
            <a:ext cx="9290050" cy="821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Shape 3"/>
          <p:cNvSpPr txBox="1">
            <a:spLocks noChangeArrowheads="1"/>
          </p:cNvSpPr>
          <p:nvPr userDrawn="1"/>
        </p:nvSpPr>
        <p:spPr bwMode="auto">
          <a:xfrm>
            <a:off x="8458200" y="6355514"/>
            <a:ext cx="533400" cy="50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fld id="{85F734D9-E2DB-4883-962A-D1D625E479E2}" type="slidenum">
              <a:rPr lang="en-US" altLang="en-US" sz="977">
                <a:solidFill>
                  <a:srgbClr val="23589C"/>
                </a:solidFill>
              </a:rPr>
              <a:pPr algn="r" eaLnBrk="1" hangingPunct="1"/>
              <a:t>‹#›</a:t>
            </a:fld>
            <a:endParaRPr lang="en-US" altLang="en-US" sz="1758">
              <a:latin typeface="Calibri" panose="020F0502020204030204" pitchFamily="34" charset="0"/>
            </a:endParaRPr>
          </a:p>
        </p:txBody>
      </p:sp>
      <p:pic>
        <p:nvPicPr>
          <p:cNvPr id="6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41135"/>
            <a:ext cx="1936750" cy="567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59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484" y="122525"/>
            <a:ext cx="574675" cy="29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itle 16"/>
          <p:cNvSpPr>
            <a:spLocks noGrp="1" noChangeAspect="1"/>
          </p:cNvSpPr>
          <p:nvPr>
            <p:ph type="title"/>
          </p:nvPr>
        </p:nvSpPr>
        <p:spPr>
          <a:xfrm>
            <a:off x="396876" y="141100"/>
            <a:ext cx="6191348" cy="680868"/>
          </a:xfrm>
          <a:prstGeom prst="rect">
            <a:avLst/>
          </a:prstGeom>
        </p:spPr>
        <p:txBody>
          <a:bodyPr/>
          <a:lstStyle>
            <a:lvl1pPr algn="l">
              <a:defRPr sz="2735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10"/>
          <p:cNvSpPr>
            <a:spLocks noGrp="1" noChangeAspect="1"/>
          </p:cNvSpPr>
          <p:nvPr>
            <p:ph type="body" sz="quarter" idx="10"/>
          </p:nvPr>
        </p:nvSpPr>
        <p:spPr>
          <a:xfrm>
            <a:off x="395548" y="962661"/>
            <a:ext cx="8329365" cy="5392853"/>
          </a:xfrm>
          <a:prstGeom prst="rect">
            <a:avLst/>
          </a:prstGeom>
        </p:spPr>
        <p:txBody>
          <a:bodyPr/>
          <a:lstStyle>
            <a:lvl1pPr>
              <a:defRPr sz="2345"/>
            </a:lvl1pPr>
            <a:lvl2pPr>
              <a:defRPr sz="1954"/>
            </a:lvl2pPr>
            <a:lvl3pPr>
              <a:defRPr sz="1758"/>
            </a:lvl3pPr>
            <a:lvl4pPr>
              <a:defRPr sz="1563"/>
            </a:lvl4pPr>
            <a:lvl5pPr>
              <a:defRPr sz="1368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2218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PlaceHolder 1"/>
          <p:cNvSpPr>
            <a:spLocks noGrp="1"/>
          </p:cNvSpPr>
          <p:nvPr>
            <p:ph type="title"/>
          </p:nvPr>
        </p:nvSpPr>
        <p:spPr>
          <a:xfrm>
            <a:off x="3722760" y="1631880"/>
            <a:ext cx="5026680" cy="29984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370" name="PlaceHolder 2"/>
          <p:cNvSpPr>
            <a:spLocks noGrp="1"/>
          </p:cNvSpPr>
          <p:nvPr>
            <p:ph type="subTitle"/>
          </p:nvPr>
        </p:nvSpPr>
        <p:spPr>
          <a:xfrm>
            <a:off x="244440" y="5886720"/>
            <a:ext cx="2441160" cy="9054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249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PlaceHolder 1"/>
          <p:cNvSpPr>
            <a:spLocks noGrp="1"/>
          </p:cNvSpPr>
          <p:nvPr>
            <p:ph type="title"/>
          </p:nvPr>
        </p:nvSpPr>
        <p:spPr>
          <a:xfrm>
            <a:off x="3722760" y="1631880"/>
            <a:ext cx="5026680" cy="29984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372" name="PlaceHolder 2"/>
          <p:cNvSpPr>
            <a:spLocks noGrp="1"/>
          </p:cNvSpPr>
          <p:nvPr>
            <p:ph type="body"/>
          </p:nvPr>
        </p:nvSpPr>
        <p:spPr>
          <a:xfrm>
            <a:off x="244440" y="6095880"/>
            <a:ext cx="2441160" cy="4870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7127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PlaceHolder 1"/>
          <p:cNvSpPr>
            <a:spLocks noGrp="1"/>
          </p:cNvSpPr>
          <p:nvPr>
            <p:ph type="title"/>
          </p:nvPr>
        </p:nvSpPr>
        <p:spPr>
          <a:xfrm>
            <a:off x="3722760" y="1631880"/>
            <a:ext cx="5026680" cy="29984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374" name="PlaceHolder 2"/>
          <p:cNvSpPr>
            <a:spLocks noGrp="1"/>
          </p:cNvSpPr>
          <p:nvPr>
            <p:ph type="body"/>
          </p:nvPr>
        </p:nvSpPr>
        <p:spPr>
          <a:xfrm>
            <a:off x="244440" y="6095880"/>
            <a:ext cx="1191240" cy="4870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  <p:sp>
        <p:nvSpPr>
          <p:cNvPr id="375" name="PlaceHolder 3"/>
          <p:cNvSpPr>
            <a:spLocks noGrp="1"/>
          </p:cNvSpPr>
          <p:nvPr>
            <p:ph type="body"/>
          </p:nvPr>
        </p:nvSpPr>
        <p:spPr>
          <a:xfrm>
            <a:off x="1495800" y="6095880"/>
            <a:ext cx="1191240" cy="4870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541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PlaceHolder 1"/>
          <p:cNvSpPr>
            <a:spLocks noGrp="1"/>
          </p:cNvSpPr>
          <p:nvPr>
            <p:ph type="title"/>
          </p:nvPr>
        </p:nvSpPr>
        <p:spPr>
          <a:xfrm>
            <a:off x="3722760" y="1631880"/>
            <a:ext cx="5026680" cy="29984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075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PlaceHolder 1"/>
          <p:cNvSpPr>
            <a:spLocks noGrp="1"/>
          </p:cNvSpPr>
          <p:nvPr>
            <p:ph type="subTitle"/>
          </p:nvPr>
        </p:nvSpPr>
        <p:spPr>
          <a:xfrm>
            <a:off x="3722760" y="1724040"/>
            <a:ext cx="5026680" cy="137160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6651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PlaceHolder 1"/>
          <p:cNvSpPr>
            <a:spLocks noGrp="1"/>
          </p:cNvSpPr>
          <p:nvPr>
            <p:ph type="title"/>
          </p:nvPr>
        </p:nvSpPr>
        <p:spPr>
          <a:xfrm>
            <a:off x="3722760" y="1631880"/>
            <a:ext cx="5026680" cy="29984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379" name="PlaceHolder 2"/>
          <p:cNvSpPr>
            <a:spLocks noGrp="1"/>
          </p:cNvSpPr>
          <p:nvPr>
            <p:ph type="body"/>
          </p:nvPr>
        </p:nvSpPr>
        <p:spPr>
          <a:xfrm>
            <a:off x="244440" y="6095880"/>
            <a:ext cx="119124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  <p:sp>
        <p:nvSpPr>
          <p:cNvPr id="380" name="PlaceHolder 3"/>
          <p:cNvSpPr>
            <a:spLocks noGrp="1"/>
          </p:cNvSpPr>
          <p:nvPr>
            <p:ph type="body"/>
          </p:nvPr>
        </p:nvSpPr>
        <p:spPr>
          <a:xfrm>
            <a:off x="244440" y="6350403"/>
            <a:ext cx="119124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  <p:sp>
        <p:nvSpPr>
          <p:cNvPr id="381" name="PlaceHolder 4"/>
          <p:cNvSpPr>
            <a:spLocks noGrp="1"/>
          </p:cNvSpPr>
          <p:nvPr>
            <p:ph type="body"/>
          </p:nvPr>
        </p:nvSpPr>
        <p:spPr>
          <a:xfrm>
            <a:off x="1495800" y="6095880"/>
            <a:ext cx="1191240" cy="4870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6423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PlaceHolder 1"/>
          <p:cNvSpPr>
            <a:spLocks noGrp="1"/>
          </p:cNvSpPr>
          <p:nvPr>
            <p:ph type="title"/>
          </p:nvPr>
        </p:nvSpPr>
        <p:spPr>
          <a:xfrm>
            <a:off x="3722760" y="1631880"/>
            <a:ext cx="5026680" cy="29984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383" name="PlaceHolder 2"/>
          <p:cNvSpPr>
            <a:spLocks noGrp="1"/>
          </p:cNvSpPr>
          <p:nvPr>
            <p:ph type="body"/>
          </p:nvPr>
        </p:nvSpPr>
        <p:spPr>
          <a:xfrm>
            <a:off x="244440" y="6095880"/>
            <a:ext cx="1191240" cy="4870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  <p:sp>
        <p:nvSpPr>
          <p:cNvPr id="384" name="PlaceHolder 3"/>
          <p:cNvSpPr>
            <a:spLocks noGrp="1"/>
          </p:cNvSpPr>
          <p:nvPr>
            <p:ph type="body"/>
          </p:nvPr>
        </p:nvSpPr>
        <p:spPr>
          <a:xfrm>
            <a:off x="1495800" y="6095880"/>
            <a:ext cx="119124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  <p:sp>
        <p:nvSpPr>
          <p:cNvPr id="385" name="PlaceHolder 4"/>
          <p:cNvSpPr>
            <a:spLocks noGrp="1"/>
          </p:cNvSpPr>
          <p:nvPr>
            <p:ph type="body"/>
          </p:nvPr>
        </p:nvSpPr>
        <p:spPr>
          <a:xfrm>
            <a:off x="1495800" y="6350403"/>
            <a:ext cx="119124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1308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PlaceHolder 1"/>
          <p:cNvSpPr>
            <a:spLocks noGrp="1"/>
          </p:cNvSpPr>
          <p:nvPr>
            <p:ph type="title"/>
          </p:nvPr>
        </p:nvSpPr>
        <p:spPr>
          <a:xfrm>
            <a:off x="3722760" y="1631880"/>
            <a:ext cx="5026680" cy="29984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387" name="PlaceHolder 2"/>
          <p:cNvSpPr>
            <a:spLocks noGrp="1"/>
          </p:cNvSpPr>
          <p:nvPr>
            <p:ph type="body"/>
          </p:nvPr>
        </p:nvSpPr>
        <p:spPr>
          <a:xfrm>
            <a:off x="244440" y="6095880"/>
            <a:ext cx="119124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  <p:sp>
        <p:nvSpPr>
          <p:cNvPr id="388" name="PlaceHolder 3"/>
          <p:cNvSpPr>
            <a:spLocks noGrp="1"/>
          </p:cNvSpPr>
          <p:nvPr>
            <p:ph type="body"/>
          </p:nvPr>
        </p:nvSpPr>
        <p:spPr>
          <a:xfrm>
            <a:off x="1495800" y="6095880"/>
            <a:ext cx="119124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  <p:sp>
        <p:nvSpPr>
          <p:cNvPr id="389" name="PlaceHolder 4"/>
          <p:cNvSpPr>
            <a:spLocks noGrp="1"/>
          </p:cNvSpPr>
          <p:nvPr>
            <p:ph type="body"/>
          </p:nvPr>
        </p:nvSpPr>
        <p:spPr>
          <a:xfrm>
            <a:off x="244440" y="6350403"/>
            <a:ext cx="244116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0433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PlaceHolder 1"/>
          <p:cNvSpPr>
            <a:spLocks noGrp="1"/>
          </p:cNvSpPr>
          <p:nvPr>
            <p:ph type="title"/>
          </p:nvPr>
        </p:nvSpPr>
        <p:spPr>
          <a:xfrm>
            <a:off x="3722760" y="1631880"/>
            <a:ext cx="5026680" cy="29984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391" name="PlaceHolder 2"/>
          <p:cNvSpPr>
            <a:spLocks noGrp="1"/>
          </p:cNvSpPr>
          <p:nvPr>
            <p:ph type="body"/>
          </p:nvPr>
        </p:nvSpPr>
        <p:spPr>
          <a:xfrm>
            <a:off x="244440" y="6095880"/>
            <a:ext cx="244116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  <p:sp>
        <p:nvSpPr>
          <p:cNvPr id="392" name="PlaceHolder 3"/>
          <p:cNvSpPr>
            <a:spLocks noGrp="1"/>
          </p:cNvSpPr>
          <p:nvPr>
            <p:ph type="body"/>
          </p:nvPr>
        </p:nvSpPr>
        <p:spPr>
          <a:xfrm>
            <a:off x="244440" y="6350403"/>
            <a:ext cx="244116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1122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PlaceHolder 1"/>
          <p:cNvSpPr>
            <a:spLocks noGrp="1"/>
          </p:cNvSpPr>
          <p:nvPr>
            <p:ph type="title"/>
          </p:nvPr>
        </p:nvSpPr>
        <p:spPr>
          <a:xfrm>
            <a:off x="3722760" y="1631880"/>
            <a:ext cx="5026680" cy="29984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394" name="PlaceHolder 2"/>
          <p:cNvSpPr>
            <a:spLocks noGrp="1"/>
          </p:cNvSpPr>
          <p:nvPr>
            <p:ph type="body"/>
          </p:nvPr>
        </p:nvSpPr>
        <p:spPr>
          <a:xfrm>
            <a:off x="244440" y="6095880"/>
            <a:ext cx="119124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  <p:sp>
        <p:nvSpPr>
          <p:cNvPr id="395" name="PlaceHolder 3"/>
          <p:cNvSpPr>
            <a:spLocks noGrp="1"/>
          </p:cNvSpPr>
          <p:nvPr>
            <p:ph type="body"/>
          </p:nvPr>
        </p:nvSpPr>
        <p:spPr>
          <a:xfrm>
            <a:off x="1495800" y="6095880"/>
            <a:ext cx="119124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  <p:sp>
        <p:nvSpPr>
          <p:cNvPr id="396" name="PlaceHolder 4"/>
          <p:cNvSpPr>
            <a:spLocks noGrp="1"/>
          </p:cNvSpPr>
          <p:nvPr>
            <p:ph type="body"/>
          </p:nvPr>
        </p:nvSpPr>
        <p:spPr>
          <a:xfrm>
            <a:off x="1495800" y="6350403"/>
            <a:ext cx="119124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  <p:sp>
        <p:nvSpPr>
          <p:cNvPr id="397" name="PlaceHolder 5"/>
          <p:cNvSpPr>
            <a:spLocks noGrp="1"/>
          </p:cNvSpPr>
          <p:nvPr>
            <p:ph type="body"/>
          </p:nvPr>
        </p:nvSpPr>
        <p:spPr>
          <a:xfrm>
            <a:off x="244440" y="6350403"/>
            <a:ext cx="119124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035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-graph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D:\OLD\MisDocumentos\JASMINA\BSC-Corporative Design\BSC Template\cabecera2012-1600px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5"/>
            <a:ext cx="9290050" cy="821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Shape 3"/>
          <p:cNvSpPr txBox="1">
            <a:spLocks noChangeArrowheads="1"/>
          </p:cNvSpPr>
          <p:nvPr userDrawn="1"/>
        </p:nvSpPr>
        <p:spPr bwMode="auto">
          <a:xfrm>
            <a:off x="8458200" y="6355514"/>
            <a:ext cx="533400" cy="50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fld id="{F23CF5C3-92F6-422E-8FAA-037B56C2F7B2}" type="slidenum">
              <a:rPr lang="en-US" altLang="en-US" sz="977">
                <a:solidFill>
                  <a:srgbClr val="23589C"/>
                </a:solidFill>
              </a:rPr>
              <a:pPr algn="r" eaLnBrk="1" hangingPunct="1"/>
              <a:t>‹#›</a:t>
            </a:fld>
            <a:endParaRPr lang="en-US" altLang="en-US" sz="1758">
              <a:latin typeface="Calibri" panose="020F0502020204030204" pitchFamily="34" charset="0"/>
            </a:endParaRPr>
          </a:p>
        </p:txBody>
      </p:sp>
      <p:pic>
        <p:nvPicPr>
          <p:cNvPr id="7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41135"/>
            <a:ext cx="1936750" cy="567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59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484" y="122525"/>
            <a:ext cx="574675" cy="29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itle 16"/>
          <p:cNvSpPr>
            <a:spLocks noGrp="1" noChangeAspect="1"/>
          </p:cNvSpPr>
          <p:nvPr>
            <p:ph type="title"/>
          </p:nvPr>
        </p:nvSpPr>
        <p:spPr>
          <a:xfrm>
            <a:off x="396876" y="141100"/>
            <a:ext cx="6191348" cy="680868"/>
          </a:xfrm>
          <a:prstGeom prst="rect">
            <a:avLst/>
          </a:prstGeom>
        </p:spPr>
        <p:txBody>
          <a:bodyPr/>
          <a:lstStyle>
            <a:lvl1pPr algn="l">
              <a:defRPr sz="2735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10"/>
          <p:cNvSpPr>
            <a:spLocks noGrp="1" noChangeAspect="1"/>
          </p:cNvSpPr>
          <p:nvPr>
            <p:ph type="body" sz="quarter" idx="10"/>
          </p:nvPr>
        </p:nvSpPr>
        <p:spPr>
          <a:xfrm>
            <a:off x="395548" y="962661"/>
            <a:ext cx="8329365" cy="5392853"/>
          </a:xfrm>
          <a:prstGeom prst="rect">
            <a:avLst/>
          </a:prstGeom>
        </p:spPr>
        <p:txBody>
          <a:bodyPr/>
          <a:lstStyle>
            <a:lvl1pPr>
              <a:defRPr sz="2345"/>
            </a:lvl1pPr>
            <a:lvl2pPr>
              <a:defRPr sz="1954"/>
            </a:lvl2pPr>
            <a:lvl3pPr>
              <a:defRPr sz="1758"/>
            </a:lvl3pPr>
            <a:lvl4pPr>
              <a:defRPr sz="1563"/>
            </a:lvl4pPr>
            <a:lvl5pPr>
              <a:defRPr sz="1368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hart Placeholder 3"/>
          <p:cNvSpPr>
            <a:spLocks noGrp="1" noChangeAspect="1"/>
          </p:cNvSpPr>
          <p:nvPr>
            <p:ph type="chart" sz="quarter" idx="11"/>
          </p:nvPr>
        </p:nvSpPr>
        <p:spPr>
          <a:xfrm>
            <a:off x="4572000" y="1951712"/>
            <a:ext cx="4152900" cy="450221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72"/>
            </a:lvl1pPr>
          </a:lstStyle>
          <a:p>
            <a:pPr lvl="0"/>
            <a:r>
              <a:rPr lang="en-US" noProof="0" smtClean="0"/>
              <a:t>Click icon to add chart</a:t>
            </a:r>
            <a:endParaRPr lang="es-E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9557323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PlaceHolder 1"/>
          <p:cNvSpPr>
            <a:spLocks noGrp="1"/>
          </p:cNvSpPr>
          <p:nvPr>
            <p:ph type="title"/>
          </p:nvPr>
        </p:nvSpPr>
        <p:spPr>
          <a:xfrm>
            <a:off x="3722760" y="1631880"/>
            <a:ext cx="5026680" cy="29984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399" name="PlaceHolder 2"/>
          <p:cNvSpPr>
            <a:spLocks noGrp="1"/>
          </p:cNvSpPr>
          <p:nvPr>
            <p:ph type="body"/>
          </p:nvPr>
        </p:nvSpPr>
        <p:spPr>
          <a:xfrm>
            <a:off x="244440" y="6095880"/>
            <a:ext cx="78588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  <p:sp>
        <p:nvSpPr>
          <p:cNvPr id="400" name="PlaceHolder 3"/>
          <p:cNvSpPr>
            <a:spLocks noGrp="1"/>
          </p:cNvSpPr>
          <p:nvPr>
            <p:ph type="body"/>
          </p:nvPr>
        </p:nvSpPr>
        <p:spPr>
          <a:xfrm>
            <a:off x="1069920" y="6095880"/>
            <a:ext cx="78588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  <p:sp>
        <p:nvSpPr>
          <p:cNvPr id="401" name="PlaceHolder 4"/>
          <p:cNvSpPr>
            <a:spLocks noGrp="1"/>
          </p:cNvSpPr>
          <p:nvPr>
            <p:ph type="body"/>
          </p:nvPr>
        </p:nvSpPr>
        <p:spPr>
          <a:xfrm>
            <a:off x="1895400" y="6095880"/>
            <a:ext cx="78588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  <p:sp>
        <p:nvSpPr>
          <p:cNvPr id="402" name="PlaceHolder 5"/>
          <p:cNvSpPr>
            <a:spLocks noGrp="1"/>
          </p:cNvSpPr>
          <p:nvPr>
            <p:ph type="body"/>
          </p:nvPr>
        </p:nvSpPr>
        <p:spPr>
          <a:xfrm>
            <a:off x="1895400" y="6350403"/>
            <a:ext cx="78588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  <p:sp>
        <p:nvSpPr>
          <p:cNvPr id="403" name="PlaceHolder 6"/>
          <p:cNvSpPr>
            <a:spLocks noGrp="1"/>
          </p:cNvSpPr>
          <p:nvPr>
            <p:ph type="body"/>
          </p:nvPr>
        </p:nvSpPr>
        <p:spPr>
          <a:xfrm>
            <a:off x="1069920" y="6350403"/>
            <a:ext cx="78588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  <p:sp>
        <p:nvSpPr>
          <p:cNvPr id="404" name="PlaceHolder 7"/>
          <p:cNvSpPr>
            <a:spLocks noGrp="1"/>
          </p:cNvSpPr>
          <p:nvPr>
            <p:ph type="body"/>
          </p:nvPr>
        </p:nvSpPr>
        <p:spPr>
          <a:xfrm>
            <a:off x="244440" y="6350403"/>
            <a:ext cx="78588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8282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D:\OLD\MisDocumentos\JASMINA\BSC-Corporative Design\BSC Template\cabecera2012-1600px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1"/>
            <a:ext cx="929005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Shape 3"/>
          <p:cNvSpPr txBox="1">
            <a:spLocks noChangeArrowheads="1"/>
          </p:cNvSpPr>
          <p:nvPr userDrawn="1"/>
        </p:nvSpPr>
        <p:spPr bwMode="auto">
          <a:xfrm>
            <a:off x="8458200" y="6354764"/>
            <a:ext cx="53340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r" defTabSz="9144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8B6048CC-DEDA-E24D-A0E2-437A55FFEF21}" type="slidenum">
              <a:rPr lang="en-US" sz="1000" smtClean="0">
                <a:solidFill>
                  <a:srgbClr val="23589C"/>
                </a:solidFill>
                <a:latin typeface="Arial" charset="0"/>
                <a:cs typeface="DejaVu Sans" charset="0"/>
              </a:rPr>
              <a:pPr algn="r" defTabSz="914400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800" smtClean="0">
              <a:solidFill>
                <a:srgbClr val="000000"/>
              </a:solidFill>
              <a:cs typeface="DejaVu Sans" charset="0"/>
            </a:endParaRPr>
          </a:p>
        </p:txBody>
      </p:sp>
      <p:pic>
        <p:nvPicPr>
          <p:cNvPr id="6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41289"/>
            <a:ext cx="1936750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477" y="122239"/>
            <a:ext cx="574675" cy="29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itle 16"/>
          <p:cNvSpPr>
            <a:spLocks noGrp="1" noChangeAspect="1"/>
          </p:cNvSpPr>
          <p:nvPr>
            <p:ph type="title"/>
          </p:nvPr>
        </p:nvSpPr>
        <p:spPr>
          <a:xfrm>
            <a:off x="396876" y="141100"/>
            <a:ext cx="6191348" cy="680868"/>
          </a:xfrm>
          <a:prstGeom prst="rect">
            <a:avLst/>
          </a:prstGeom>
        </p:spPr>
        <p:txBody>
          <a:bodyPr/>
          <a:lstStyle>
            <a:lvl1pPr algn="l">
              <a:defRPr sz="28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10"/>
          <p:cNvSpPr>
            <a:spLocks noGrp="1" noChangeAspect="1"/>
          </p:cNvSpPr>
          <p:nvPr>
            <p:ph type="body" sz="quarter" idx="10"/>
          </p:nvPr>
        </p:nvSpPr>
        <p:spPr>
          <a:xfrm>
            <a:off x="395542" y="962661"/>
            <a:ext cx="8329365" cy="539285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86407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ext-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D:\OLD\MisDocumentos\JASMINA\BSC-Corporative Design\BSC Template\cabecera2012-1600px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1"/>
            <a:ext cx="929005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Shape 3"/>
          <p:cNvSpPr txBox="1">
            <a:spLocks noChangeArrowheads="1"/>
          </p:cNvSpPr>
          <p:nvPr userDrawn="1"/>
        </p:nvSpPr>
        <p:spPr bwMode="auto">
          <a:xfrm>
            <a:off x="8458200" y="6354764"/>
            <a:ext cx="53340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r" defTabSz="9144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1E302EF0-77E2-084E-ACA9-424440F0CCB7}" type="slidenum">
              <a:rPr lang="en-US" sz="1000" smtClean="0">
                <a:solidFill>
                  <a:srgbClr val="23589C"/>
                </a:solidFill>
                <a:latin typeface="Arial" charset="0"/>
                <a:cs typeface="DejaVu Sans" charset="0"/>
              </a:rPr>
              <a:pPr algn="r" defTabSz="914400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800" smtClean="0">
              <a:solidFill>
                <a:srgbClr val="000000"/>
              </a:solidFill>
              <a:cs typeface="DejaVu Sans" charset="0"/>
            </a:endParaRPr>
          </a:p>
        </p:txBody>
      </p:sp>
      <p:pic>
        <p:nvPicPr>
          <p:cNvPr id="7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41289"/>
            <a:ext cx="1936750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477" y="122239"/>
            <a:ext cx="574675" cy="29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96876" y="141100"/>
            <a:ext cx="6191348" cy="680868"/>
          </a:xfrm>
          <a:prstGeom prst="rect">
            <a:avLst/>
          </a:prstGeom>
        </p:spPr>
        <p:txBody>
          <a:bodyPr/>
          <a:lstStyle>
            <a:lvl1pPr algn="l">
              <a:defRPr sz="28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572000" y="3147612"/>
            <a:ext cx="4152900" cy="330631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Text Placeholder 10"/>
          <p:cNvSpPr>
            <a:spLocks noGrp="1" noChangeAspect="1"/>
          </p:cNvSpPr>
          <p:nvPr>
            <p:ph type="body" sz="quarter" idx="10"/>
          </p:nvPr>
        </p:nvSpPr>
        <p:spPr>
          <a:xfrm>
            <a:off x="395542" y="962661"/>
            <a:ext cx="8329365" cy="539285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69277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50236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3722760" y="1631880"/>
            <a:ext cx="5026680" cy="29984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244440" y="5886720"/>
            <a:ext cx="2441160" cy="9054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33386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3722760" y="1631880"/>
            <a:ext cx="5026680" cy="29984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244440" y="6095880"/>
            <a:ext cx="2441160" cy="4870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61331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3722760" y="1631880"/>
            <a:ext cx="5026680" cy="29984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244440" y="6095880"/>
            <a:ext cx="1191240" cy="4870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1495800" y="6095880"/>
            <a:ext cx="1191240" cy="4870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9425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3722760" y="1631880"/>
            <a:ext cx="5026680" cy="29984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82392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3722760" y="1724040"/>
            <a:ext cx="5026680" cy="1371600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43701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3722760" y="1631880"/>
            <a:ext cx="5026680" cy="29984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244440" y="6095880"/>
            <a:ext cx="119124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244440" y="6350408"/>
            <a:ext cx="119124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1495800" y="6095880"/>
            <a:ext cx="1191240" cy="4870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325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-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D:\OLD\MisDocumentos\JASMINA\BSC-Corporative Design\BSC Template\cabecera2012-1600px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5"/>
            <a:ext cx="9290050" cy="821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Shape 3"/>
          <p:cNvSpPr txBox="1">
            <a:spLocks noChangeArrowheads="1"/>
          </p:cNvSpPr>
          <p:nvPr userDrawn="1"/>
        </p:nvSpPr>
        <p:spPr bwMode="auto">
          <a:xfrm>
            <a:off x="8458200" y="6355514"/>
            <a:ext cx="533400" cy="50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fld id="{E0BBD06A-282C-4FDE-9BA0-3AAB5EFD4EA6}" type="slidenum">
              <a:rPr lang="en-US" altLang="en-US" sz="977">
                <a:solidFill>
                  <a:srgbClr val="23589C"/>
                </a:solidFill>
              </a:rPr>
              <a:pPr algn="r" eaLnBrk="1" hangingPunct="1"/>
              <a:t>‹#›</a:t>
            </a:fld>
            <a:endParaRPr lang="en-US" altLang="en-US" sz="1758">
              <a:latin typeface="Calibri" panose="020F0502020204030204" pitchFamily="34" charset="0"/>
            </a:endParaRPr>
          </a:p>
        </p:txBody>
      </p:sp>
      <p:pic>
        <p:nvPicPr>
          <p:cNvPr id="7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41135"/>
            <a:ext cx="1936750" cy="567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59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484" y="122525"/>
            <a:ext cx="574675" cy="29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96876" y="141100"/>
            <a:ext cx="6191348" cy="680868"/>
          </a:xfrm>
          <a:prstGeom prst="rect">
            <a:avLst/>
          </a:prstGeom>
        </p:spPr>
        <p:txBody>
          <a:bodyPr/>
          <a:lstStyle>
            <a:lvl1pPr algn="l">
              <a:defRPr sz="2735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572000" y="3147612"/>
            <a:ext cx="4152900" cy="330631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72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Text Placeholder 10"/>
          <p:cNvSpPr>
            <a:spLocks noGrp="1" noChangeAspect="1"/>
          </p:cNvSpPr>
          <p:nvPr>
            <p:ph type="body" sz="quarter" idx="10"/>
          </p:nvPr>
        </p:nvSpPr>
        <p:spPr>
          <a:xfrm>
            <a:off x="395548" y="962661"/>
            <a:ext cx="8329365" cy="5392853"/>
          </a:xfrm>
          <a:prstGeom prst="rect">
            <a:avLst/>
          </a:prstGeom>
        </p:spPr>
        <p:txBody>
          <a:bodyPr/>
          <a:lstStyle>
            <a:lvl1pPr>
              <a:defRPr sz="2345"/>
            </a:lvl1pPr>
            <a:lvl2pPr>
              <a:defRPr sz="1954"/>
            </a:lvl2pPr>
            <a:lvl3pPr>
              <a:defRPr sz="1758"/>
            </a:lvl3pPr>
            <a:lvl4pPr>
              <a:defRPr sz="1563"/>
            </a:lvl4pPr>
            <a:lvl5pPr>
              <a:defRPr sz="1368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568017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3722760" y="1631880"/>
            <a:ext cx="5026680" cy="29984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244440" y="6095880"/>
            <a:ext cx="1191240" cy="4870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1495800" y="6095880"/>
            <a:ext cx="119124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1495800" y="6350408"/>
            <a:ext cx="119124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14562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3722760" y="1631880"/>
            <a:ext cx="5026680" cy="29984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244440" y="6095880"/>
            <a:ext cx="119124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1495800" y="6095880"/>
            <a:ext cx="119124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244440" y="6350408"/>
            <a:ext cx="244116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83301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3722760" y="1631880"/>
            <a:ext cx="5026680" cy="29984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244440" y="6095880"/>
            <a:ext cx="244116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244440" y="6350408"/>
            <a:ext cx="244116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21072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3722760" y="1631880"/>
            <a:ext cx="5026680" cy="29984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244440" y="6095880"/>
            <a:ext cx="119124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1495800" y="6095880"/>
            <a:ext cx="119124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1495800" y="6350408"/>
            <a:ext cx="119124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244440" y="6350408"/>
            <a:ext cx="119124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89051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3722760" y="1631880"/>
            <a:ext cx="5026680" cy="29984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244440" y="6095880"/>
            <a:ext cx="78588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1069920" y="6095880"/>
            <a:ext cx="78588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1895400" y="6095880"/>
            <a:ext cx="78588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1895400" y="6350408"/>
            <a:ext cx="78588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1069920" y="6350408"/>
            <a:ext cx="78588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244440" y="6350408"/>
            <a:ext cx="785880" cy="2322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544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ture-pla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1"/>
          <p:cNvSpPr txBox="1">
            <a:spLocks noChangeArrowheads="1"/>
          </p:cNvSpPr>
          <p:nvPr userDrawn="1"/>
        </p:nvSpPr>
        <p:spPr bwMode="auto">
          <a:xfrm>
            <a:off x="685800" y="2130912"/>
            <a:ext cx="7772400" cy="1470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2735" smtClean="0">
                <a:solidFill>
                  <a:srgbClr val="FFFFFF"/>
                </a:solidFill>
                <a:ea typeface="+mn-ea"/>
              </a:rPr>
              <a:t>FUTURE PLANS</a:t>
            </a:r>
            <a:endParaRPr lang="en-US" altLang="en-US" sz="1758" smtClean="0">
              <a:latin typeface="Calibri" pitchFamily="34" charset="0"/>
              <a:ea typeface="+mn-ea"/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7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Shape 1"/>
          <p:cNvSpPr txBox="1">
            <a:spLocks noChangeAspect="1" noChangeArrowheads="1"/>
          </p:cNvSpPr>
          <p:nvPr userDrawn="1"/>
        </p:nvSpPr>
        <p:spPr bwMode="auto">
          <a:xfrm>
            <a:off x="838200" y="2279797"/>
            <a:ext cx="7772400" cy="1470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2735" dirty="0" smtClean="0">
                <a:solidFill>
                  <a:srgbClr val="FFFFFF"/>
                </a:solidFill>
                <a:ea typeface="+mn-ea"/>
              </a:rPr>
              <a:t>MAIN RESEARCH LINES &amp; RESULTS</a:t>
            </a:r>
            <a:endParaRPr lang="en-US" altLang="en-US" sz="1758" dirty="0" smtClean="0">
              <a:latin typeface="Calibri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588606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ture-pla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1"/>
          <p:cNvSpPr txBox="1">
            <a:spLocks noChangeArrowheads="1"/>
          </p:cNvSpPr>
          <p:nvPr userDrawn="1"/>
        </p:nvSpPr>
        <p:spPr bwMode="auto">
          <a:xfrm>
            <a:off x="685800" y="2130912"/>
            <a:ext cx="7772400" cy="1470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2735" smtClean="0">
                <a:solidFill>
                  <a:srgbClr val="FFFFFF"/>
                </a:solidFill>
                <a:ea typeface="+mn-ea"/>
              </a:rPr>
              <a:t>FUTURE PLANS</a:t>
            </a:r>
            <a:endParaRPr lang="en-US" altLang="en-US" sz="1758" smtClean="0">
              <a:latin typeface="Calibri" pitchFamily="34" charset="0"/>
              <a:ea typeface="+mn-ea"/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7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Shape 1"/>
          <p:cNvSpPr txBox="1">
            <a:spLocks noChangeAspect="1" noChangeArrowheads="1"/>
          </p:cNvSpPr>
          <p:nvPr userDrawn="1"/>
        </p:nvSpPr>
        <p:spPr bwMode="auto">
          <a:xfrm>
            <a:off x="838200" y="2279797"/>
            <a:ext cx="7772400" cy="1470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2735" dirty="0" smtClean="0">
                <a:solidFill>
                  <a:srgbClr val="FFFFFF"/>
                </a:solidFill>
                <a:ea typeface="+mn-ea"/>
              </a:rPr>
              <a:t>FUTURE PLANS</a:t>
            </a:r>
            <a:endParaRPr lang="en-US" altLang="en-US" sz="1758" dirty="0" smtClean="0">
              <a:latin typeface="Calibri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27064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7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Shape 3"/>
          <p:cNvSpPr txBox="1">
            <a:spLocks noChangeAspect="1" noChangeArrowheads="1"/>
          </p:cNvSpPr>
          <p:nvPr userDrawn="1"/>
        </p:nvSpPr>
        <p:spPr bwMode="auto">
          <a:xfrm>
            <a:off x="76200" y="178356"/>
            <a:ext cx="1600200" cy="486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1758" dirty="0" smtClean="0">
                <a:solidFill>
                  <a:srgbClr val="FFFFFF"/>
                </a:solidFill>
                <a:ea typeface="+mn-ea"/>
              </a:rPr>
              <a:t>www.bsc.es</a:t>
            </a:r>
            <a:endParaRPr lang="en-US" altLang="en-US" sz="1758" dirty="0" smtClean="0">
              <a:latin typeface="Calibri" pitchFamily="34" charset="0"/>
              <a:ea typeface="+mn-ea"/>
            </a:endParaRPr>
          </a:p>
        </p:txBody>
      </p:sp>
      <p:pic>
        <p:nvPicPr>
          <p:cNvPr id="5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34" y="181458"/>
            <a:ext cx="3306763" cy="969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59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3" y="172148"/>
            <a:ext cx="830262" cy="421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8 Título"/>
          <p:cNvSpPr>
            <a:spLocks noGrp="1" noChangeAspect="1"/>
          </p:cNvSpPr>
          <p:nvPr>
            <p:ph type="title"/>
          </p:nvPr>
        </p:nvSpPr>
        <p:spPr>
          <a:xfrm>
            <a:off x="457200" y="3103715"/>
            <a:ext cx="8229600" cy="650570"/>
          </a:xfrm>
          <a:prstGeom prst="rect">
            <a:avLst/>
          </a:prstGeom>
        </p:spPr>
        <p:txBody>
          <a:bodyPr/>
          <a:lstStyle>
            <a:lvl1pPr>
              <a:defRPr sz="3126" baseline="0">
                <a:solidFill>
                  <a:schemeClr val="accent1"/>
                </a:solidFill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392715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-slide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7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547785"/>
            <a:ext cx="6191250" cy="1814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59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0775" y="1651690"/>
            <a:ext cx="1555750" cy="78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Shape 3"/>
          <p:cNvSpPr txBox="1">
            <a:spLocks noChangeAspect="1" noChangeArrowheads="1"/>
          </p:cNvSpPr>
          <p:nvPr userDrawn="1"/>
        </p:nvSpPr>
        <p:spPr bwMode="auto">
          <a:xfrm>
            <a:off x="76200" y="178356"/>
            <a:ext cx="1600200" cy="486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1758" dirty="0" smtClean="0">
                <a:solidFill>
                  <a:srgbClr val="FFFFFF"/>
                </a:solidFill>
                <a:ea typeface="+mn-ea"/>
              </a:rPr>
              <a:t>www.bsc.es</a:t>
            </a:r>
            <a:endParaRPr lang="en-US" altLang="en-US" sz="1758" dirty="0" smtClean="0">
              <a:latin typeface="Calibri" pitchFamily="34" charset="0"/>
              <a:ea typeface="+mn-ea"/>
            </a:endParaRPr>
          </a:p>
        </p:txBody>
      </p:sp>
      <p:sp>
        <p:nvSpPr>
          <p:cNvPr id="9" name="8 Título"/>
          <p:cNvSpPr>
            <a:spLocks noGrp="1" noChangeAspect="1"/>
          </p:cNvSpPr>
          <p:nvPr>
            <p:ph type="title"/>
          </p:nvPr>
        </p:nvSpPr>
        <p:spPr>
          <a:xfrm>
            <a:off x="3819339" y="4695246"/>
            <a:ext cx="4762872" cy="703470"/>
          </a:xfrm>
          <a:prstGeom prst="rect">
            <a:avLst/>
          </a:prstGeom>
        </p:spPr>
        <p:txBody>
          <a:bodyPr/>
          <a:lstStyle>
            <a:lvl1pPr algn="r">
              <a:defRPr sz="2735" baseline="0">
                <a:solidFill>
                  <a:schemeClr val="accent1"/>
                </a:solidFill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47732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-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7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Shape 3"/>
          <p:cNvSpPr txBox="1">
            <a:spLocks noChangeAspect="1" noChangeArrowheads="1"/>
          </p:cNvSpPr>
          <p:nvPr userDrawn="1"/>
        </p:nvSpPr>
        <p:spPr bwMode="auto">
          <a:xfrm>
            <a:off x="76200" y="178356"/>
            <a:ext cx="1600200" cy="486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1758" dirty="0" smtClean="0">
                <a:solidFill>
                  <a:srgbClr val="FFFFFF"/>
                </a:solidFill>
                <a:ea typeface="+mn-ea"/>
              </a:rPr>
              <a:t>www.bsc.es</a:t>
            </a:r>
            <a:endParaRPr lang="en-US" altLang="en-US" sz="1758" dirty="0" smtClean="0">
              <a:latin typeface="Calibri" pitchFamily="34" charset="0"/>
              <a:ea typeface="+mn-ea"/>
            </a:endParaRPr>
          </a:p>
        </p:txBody>
      </p:sp>
      <p:pic>
        <p:nvPicPr>
          <p:cNvPr id="4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1969620"/>
            <a:ext cx="3306762" cy="969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59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6" y="1960315"/>
            <a:ext cx="830263" cy="421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3214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1157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2.xml"/><Relationship Id="rId15" Type="http://schemas.openxmlformats.org/officeDocument/2006/relationships/theme" Target="../theme/theme2.xml"/><Relationship Id="rId16" Type="http://schemas.openxmlformats.org/officeDocument/2006/relationships/image" Target="../media/image1.jpeg"/><Relationship Id="rId17" Type="http://schemas.openxmlformats.org/officeDocument/2006/relationships/image" Target="../media/image2.png"/><Relationship Id="rId18" Type="http://schemas.openxmlformats.org/officeDocument/2006/relationships/image" Target="../media/image3.png"/><Relationship Id="rId1" Type="http://schemas.openxmlformats.org/officeDocument/2006/relationships/slideLayout" Target="../slideLayouts/slideLayout9.xml"/><Relationship Id="rId2" Type="http://schemas.openxmlformats.org/officeDocument/2006/relationships/slideLayout" Target="../slideLayouts/slideLayout10.xml"/><Relationship Id="rId3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6.xml"/><Relationship Id="rId9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theme" Target="../theme/theme3.xml"/><Relationship Id="rId14" Type="http://schemas.openxmlformats.org/officeDocument/2006/relationships/image" Target="../media/image6.jpeg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0601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</p:sldLayoutIdLst>
  <p:timing>
    <p:tnLst>
      <p:par>
        <p:cTn xmlns:p14="http://schemas.microsoft.com/office/powerpoint/2010/main"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98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98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98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98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98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5pPr>
      <a:lvl6pPr marL="446639" algn="ctr" rtl="0" eaLnBrk="0" fontAlgn="base" hangingPunct="0">
        <a:spcBef>
          <a:spcPct val="0"/>
        </a:spcBef>
        <a:spcAft>
          <a:spcPct val="0"/>
        </a:spcAft>
        <a:defRPr sz="4298">
          <a:solidFill>
            <a:schemeClr val="tx2"/>
          </a:solidFill>
          <a:latin typeface="Arial" pitchFamily="34" charset="0"/>
        </a:defRPr>
      </a:lvl6pPr>
      <a:lvl7pPr marL="893277" algn="ctr" rtl="0" eaLnBrk="0" fontAlgn="base" hangingPunct="0">
        <a:spcBef>
          <a:spcPct val="0"/>
        </a:spcBef>
        <a:spcAft>
          <a:spcPct val="0"/>
        </a:spcAft>
        <a:defRPr sz="4298">
          <a:solidFill>
            <a:schemeClr val="tx2"/>
          </a:solidFill>
          <a:latin typeface="Arial" pitchFamily="34" charset="0"/>
        </a:defRPr>
      </a:lvl7pPr>
      <a:lvl8pPr marL="1339916" algn="ctr" rtl="0" eaLnBrk="0" fontAlgn="base" hangingPunct="0">
        <a:spcBef>
          <a:spcPct val="0"/>
        </a:spcBef>
        <a:spcAft>
          <a:spcPct val="0"/>
        </a:spcAft>
        <a:defRPr sz="4298">
          <a:solidFill>
            <a:schemeClr val="tx2"/>
          </a:solidFill>
          <a:latin typeface="Arial" pitchFamily="34" charset="0"/>
        </a:defRPr>
      </a:lvl8pPr>
      <a:lvl9pPr marL="1786555" algn="ctr" rtl="0" eaLnBrk="0" fontAlgn="base" hangingPunct="0">
        <a:spcBef>
          <a:spcPct val="0"/>
        </a:spcBef>
        <a:spcAft>
          <a:spcPct val="0"/>
        </a:spcAft>
        <a:defRPr sz="4298">
          <a:solidFill>
            <a:schemeClr val="tx2"/>
          </a:solidFill>
          <a:latin typeface="Arial" pitchFamily="34" charset="0"/>
        </a:defRPr>
      </a:lvl9pPr>
    </p:titleStyle>
    <p:bodyStyle>
      <a:lvl1pPr marL="334979" indent="-334979" algn="l" rtl="0" eaLnBrk="0" fontAlgn="base" hangingPunct="0">
        <a:spcBef>
          <a:spcPct val="20000"/>
        </a:spcBef>
        <a:spcAft>
          <a:spcPct val="0"/>
        </a:spcAft>
        <a:buChar char="•"/>
        <a:defRPr sz="3126">
          <a:solidFill>
            <a:schemeClr val="tx1"/>
          </a:solidFill>
          <a:latin typeface="Arial" pitchFamily="34" charset="0"/>
          <a:ea typeface="ＭＳ Ｐゴシック" charset="0"/>
          <a:cs typeface="ＭＳ Ｐゴシック" charset="0"/>
        </a:defRPr>
      </a:lvl1pPr>
      <a:lvl2pPr marL="725788" indent="-279149" algn="l" rtl="0" eaLnBrk="0" fontAlgn="base" hangingPunct="0">
        <a:spcBef>
          <a:spcPct val="20000"/>
        </a:spcBef>
        <a:spcAft>
          <a:spcPct val="0"/>
        </a:spcAft>
        <a:buChar char="–"/>
        <a:defRPr sz="2735">
          <a:solidFill>
            <a:schemeClr val="tx1"/>
          </a:solidFill>
          <a:latin typeface="Arial" pitchFamily="34" charset="0"/>
          <a:ea typeface="ＭＳ Ｐゴシック" charset="0"/>
        </a:defRPr>
      </a:lvl2pPr>
      <a:lvl3pPr marL="1116597" indent="-223319" algn="l" rtl="0" eaLnBrk="0" fontAlgn="base" hangingPunct="0">
        <a:spcBef>
          <a:spcPct val="20000"/>
        </a:spcBef>
        <a:spcAft>
          <a:spcPct val="0"/>
        </a:spcAft>
        <a:buChar char="•"/>
        <a:defRPr sz="2345">
          <a:solidFill>
            <a:schemeClr val="tx1"/>
          </a:solidFill>
          <a:latin typeface="Arial" pitchFamily="34" charset="0"/>
          <a:ea typeface="ＭＳ Ｐゴシック" charset="0"/>
        </a:defRPr>
      </a:lvl3pPr>
      <a:lvl4pPr marL="1563235" indent="-223319" algn="l" rtl="0" eaLnBrk="0" fontAlgn="base" hangingPunct="0">
        <a:spcBef>
          <a:spcPct val="20000"/>
        </a:spcBef>
        <a:spcAft>
          <a:spcPct val="0"/>
        </a:spcAft>
        <a:buChar char="–"/>
        <a:defRPr sz="1954">
          <a:solidFill>
            <a:schemeClr val="tx1"/>
          </a:solidFill>
          <a:latin typeface="Arial" pitchFamily="34" charset="0"/>
          <a:ea typeface="ＭＳ Ｐゴシック" charset="0"/>
        </a:defRPr>
      </a:lvl4pPr>
      <a:lvl5pPr marL="2009874" indent="-223319" algn="l" rtl="0" eaLnBrk="0" fontAlgn="base" hangingPunct="0">
        <a:spcBef>
          <a:spcPct val="20000"/>
        </a:spcBef>
        <a:spcAft>
          <a:spcPct val="0"/>
        </a:spcAft>
        <a:buChar char="»"/>
        <a:defRPr sz="1954">
          <a:solidFill>
            <a:schemeClr val="tx1"/>
          </a:solidFill>
          <a:latin typeface="Arial" pitchFamily="34" charset="0"/>
          <a:ea typeface="ＭＳ Ｐゴシック" charset="0"/>
        </a:defRPr>
      </a:lvl5pPr>
      <a:lvl6pPr marL="2456513" indent="-223319" algn="l" rtl="0" eaLnBrk="0" fontAlgn="base" hangingPunct="0">
        <a:spcBef>
          <a:spcPct val="20000"/>
        </a:spcBef>
        <a:spcAft>
          <a:spcPct val="0"/>
        </a:spcAft>
        <a:buChar char="»"/>
        <a:defRPr sz="1954">
          <a:solidFill>
            <a:schemeClr val="tx1"/>
          </a:solidFill>
          <a:latin typeface="Arial" pitchFamily="34" charset="0"/>
        </a:defRPr>
      </a:lvl6pPr>
      <a:lvl7pPr marL="2903151" indent="-223319" algn="l" rtl="0" eaLnBrk="0" fontAlgn="base" hangingPunct="0">
        <a:spcBef>
          <a:spcPct val="20000"/>
        </a:spcBef>
        <a:spcAft>
          <a:spcPct val="0"/>
        </a:spcAft>
        <a:buChar char="»"/>
        <a:defRPr sz="1954">
          <a:solidFill>
            <a:schemeClr val="tx1"/>
          </a:solidFill>
          <a:latin typeface="Arial" pitchFamily="34" charset="0"/>
        </a:defRPr>
      </a:lvl7pPr>
      <a:lvl8pPr marL="3349790" indent="-223319" algn="l" rtl="0" eaLnBrk="0" fontAlgn="base" hangingPunct="0">
        <a:spcBef>
          <a:spcPct val="20000"/>
        </a:spcBef>
        <a:spcAft>
          <a:spcPct val="0"/>
        </a:spcAft>
        <a:buChar char="»"/>
        <a:defRPr sz="1954">
          <a:solidFill>
            <a:schemeClr val="tx1"/>
          </a:solidFill>
          <a:latin typeface="Arial" pitchFamily="34" charset="0"/>
        </a:defRPr>
      </a:lvl8pPr>
      <a:lvl9pPr marL="3796429" indent="-223319" algn="l" rtl="0" eaLnBrk="0" fontAlgn="base" hangingPunct="0">
        <a:spcBef>
          <a:spcPct val="20000"/>
        </a:spcBef>
        <a:spcAft>
          <a:spcPct val="0"/>
        </a:spcAft>
        <a:buChar char="»"/>
        <a:defRPr sz="1954">
          <a:solidFill>
            <a:schemeClr val="tx1"/>
          </a:solidFill>
          <a:latin typeface="Arial" pitchFamily="34" charset="0"/>
        </a:defRPr>
      </a:lvl9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3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1"/>
            <a:ext cx="9290050" cy="82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4" name="CustomShape 1"/>
          <p:cNvSpPr/>
          <p:nvPr/>
        </p:nvSpPr>
        <p:spPr>
          <a:xfrm>
            <a:off x="8458200" y="6354764"/>
            <a:ext cx="533400" cy="50323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3B370C2B-804F-E045-97D0-90FC4DDD9AFE}" type="slidenum">
              <a:rPr lang="en-US" sz="1000">
                <a:solidFill>
                  <a:srgbClr val="23589C"/>
                </a:solidFill>
                <a:latin typeface="Arial" charset="0"/>
                <a:ea typeface="ＭＳ Ｐゴシック" charset="0"/>
                <a:cs typeface="DejaVu Sans" charset="0"/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000">
              <a:solidFill>
                <a:srgbClr val="000000"/>
              </a:solidFill>
              <a:latin typeface="Arial" charset="0"/>
              <a:ea typeface="ＭＳ Ｐゴシック" charset="0"/>
              <a:cs typeface="DejaVu Sans" charset="0"/>
            </a:endParaRPr>
          </a:p>
        </p:txBody>
      </p:sp>
      <p:pic>
        <p:nvPicPr>
          <p:cNvPr id="13316" name="Picture 11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41289"/>
            <a:ext cx="1936750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459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477" y="122238"/>
            <a:ext cx="574675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PlaceHolder 2"/>
          <p:cNvSpPr>
            <a:spLocks noGrp="1"/>
          </p:cNvSpPr>
          <p:nvPr>
            <p:ph type="title"/>
          </p:nvPr>
        </p:nvSpPr>
        <p:spPr bwMode="auto">
          <a:xfrm>
            <a:off x="396875" y="141289"/>
            <a:ext cx="6191250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3319" name="PlaceHolder 3"/>
          <p:cNvSpPr>
            <a:spLocks noGrp="1"/>
          </p:cNvSpPr>
          <p:nvPr>
            <p:ph type="body"/>
          </p:nvPr>
        </p:nvSpPr>
        <p:spPr bwMode="auto">
          <a:xfrm>
            <a:off x="395288" y="962025"/>
            <a:ext cx="8329612" cy="539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15698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6" r:id="rId1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DejaVu Sans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DejaVu Sans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DejaVu Sans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DejaVu Sans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DejaVu Sans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DejaVu Sans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DejaVu Sans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DejaVu Sans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stomShape 1"/>
          <p:cNvSpPr/>
          <p:nvPr/>
        </p:nvSpPr>
        <p:spPr>
          <a:xfrm>
            <a:off x="3048000" y="6096518"/>
            <a:ext cx="6096000" cy="486977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27" name="PlaceHolder 2"/>
          <p:cNvSpPr>
            <a:spLocks noGrp="1"/>
          </p:cNvSpPr>
          <p:nvPr>
            <p:ph type="title"/>
          </p:nvPr>
        </p:nvSpPr>
        <p:spPr bwMode="auto">
          <a:xfrm>
            <a:off x="3722689" y="1631528"/>
            <a:ext cx="5026025" cy="2999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5000" rIns="90000" bIns="450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" name="CustomShape 3"/>
          <p:cNvSpPr/>
          <p:nvPr/>
        </p:nvSpPr>
        <p:spPr>
          <a:xfrm>
            <a:off x="0" y="6096518"/>
            <a:ext cx="3048000" cy="486977"/>
          </a:xfrm>
          <a:prstGeom prst="rect">
            <a:avLst/>
          </a:prstGeom>
          <a:solidFill>
            <a:srgbClr val="00489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29" name="PlaceHolder 4"/>
          <p:cNvSpPr>
            <a:spLocks noGrp="1"/>
          </p:cNvSpPr>
          <p:nvPr>
            <p:ph type="body"/>
          </p:nvPr>
        </p:nvSpPr>
        <p:spPr bwMode="auto">
          <a:xfrm>
            <a:off x="244476" y="6096518"/>
            <a:ext cx="2441575" cy="486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5000" rIns="90000" bIns="450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day/month/year</a:t>
            </a:r>
          </a:p>
        </p:txBody>
      </p:sp>
      <p:sp>
        <p:nvSpPr>
          <p:cNvPr id="1030" name="PlaceHolder 5"/>
          <p:cNvSpPr>
            <a:spLocks noGrp="1"/>
          </p:cNvSpPr>
          <p:nvPr>
            <p:ph type="body"/>
          </p:nvPr>
        </p:nvSpPr>
        <p:spPr bwMode="auto">
          <a:xfrm>
            <a:off x="3722689" y="6094967"/>
            <a:ext cx="5026025" cy="486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5000" rIns="90000" bIns="450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Venue</a:t>
            </a:r>
          </a:p>
        </p:txBody>
      </p:sp>
    </p:spTree>
    <p:extLst>
      <p:ext uri="{BB962C8B-B14F-4D97-AF65-F5344CB8AC3E}">
        <p14:creationId xmlns:p14="http://schemas.microsoft.com/office/powerpoint/2010/main" val="2752617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98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98">
          <a:solidFill>
            <a:schemeClr val="tx1"/>
          </a:solidFill>
          <a:latin typeface="Arial" pitchFamily="34" charset="0"/>
          <a:ea typeface="DejaVu Sans" pitchFamily="34" charset="0"/>
          <a:cs typeface="DejaVu Sans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98">
          <a:solidFill>
            <a:schemeClr val="tx1"/>
          </a:solidFill>
          <a:latin typeface="Arial" pitchFamily="34" charset="0"/>
          <a:ea typeface="DejaVu Sans" pitchFamily="34" charset="0"/>
          <a:cs typeface="DejaVu Sans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98">
          <a:solidFill>
            <a:schemeClr val="tx1"/>
          </a:solidFill>
          <a:latin typeface="Arial" pitchFamily="34" charset="0"/>
          <a:ea typeface="DejaVu Sans" pitchFamily="34" charset="0"/>
          <a:cs typeface="DejaVu Sans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98">
          <a:solidFill>
            <a:schemeClr val="tx1"/>
          </a:solidFill>
          <a:latin typeface="Arial" pitchFamily="34" charset="0"/>
          <a:ea typeface="DejaVu Sans" pitchFamily="34" charset="0"/>
          <a:cs typeface="DejaVu Sans" pitchFamily="34" charset="0"/>
        </a:defRPr>
      </a:lvl5pPr>
      <a:lvl6pPr marL="446639" algn="l" rtl="0" fontAlgn="base">
        <a:lnSpc>
          <a:spcPct val="90000"/>
        </a:lnSpc>
        <a:spcBef>
          <a:spcPct val="0"/>
        </a:spcBef>
        <a:spcAft>
          <a:spcPct val="0"/>
        </a:spcAft>
        <a:defRPr sz="4298">
          <a:solidFill>
            <a:schemeClr val="tx1"/>
          </a:solidFill>
          <a:latin typeface="Arial" pitchFamily="34" charset="0"/>
          <a:ea typeface="DejaVu Sans" pitchFamily="34" charset="0"/>
          <a:cs typeface="DejaVu Sans" pitchFamily="34" charset="0"/>
        </a:defRPr>
      </a:lvl6pPr>
      <a:lvl7pPr marL="893277" algn="l" rtl="0" fontAlgn="base">
        <a:lnSpc>
          <a:spcPct val="90000"/>
        </a:lnSpc>
        <a:spcBef>
          <a:spcPct val="0"/>
        </a:spcBef>
        <a:spcAft>
          <a:spcPct val="0"/>
        </a:spcAft>
        <a:defRPr sz="4298">
          <a:solidFill>
            <a:schemeClr val="tx1"/>
          </a:solidFill>
          <a:latin typeface="Arial" pitchFamily="34" charset="0"/>
          <a:ea typeface="DejaVu Sans" pitchFamily="34" charset="0"/>
          <a:cs typeface="DejaVu Sans" pitchFamily="34" charset="0"/>
        </a:defRPr>
      </a:lvl7pPr>
      <a:lvl8pPr marL="1339916" algn="l" rtl="0" fontAlgn="base">
        <a:lnSpc>
          <a:spcPct val="90000"/>
        </a:lnSpc>
        <a:spcBef>
          <a:spcPct val="0"/>
        </a:spcBef>
        <a:spcAft>
          <a:spcPct val="0"/>
        </a:spcAft>
        <a:defRPr sz="4298">
          <a:solidFill>
            <a:schemeClr val="tx1"/>
          </a:solidFill>
          <a:latin typeface="Arial" pitchFamily="34" charset="0"/>
          <a:ea typeface="DejaVu Sans" pitchFamily="34" charset="0"/>
          <a:cs typeface="DejaVu Sans" pitchFamily="34" charset="0"/>
        </a:defRPr>
      </a:lvl8pPr>
      <a:lvl9pPr marL="1786555" algn="l" rtl="0" fontAlgn="base">
        <a:lnSpc>
          <a:spcPct val="90000"/>
        </a:lnSpc>
        <a:spcBef>
          <a:spcPct val="0"/>
        </a:spcBef>
        <a:spcAft>
          <a:spcPct val="0"/>
        </a:spcAft>
        <a:defRPr sz="4298">
          <a:solidFill>
            <a:schemeClr val="tx1"/>
          </a:solidFill>
          <a:latin typeface="Arial" pitchFamily="34" charset="0"/>
          <a:ea typeface="DejaVu Sans" pitchFamily="34" charset="0"/>
          <a:cs typeface="DejaVu Sans" pitchFamily="34" charset="0"/>
        </a:defRPr>
      </a:lvl9pPr>
    </p:titleStyle>
    <p:bodyStyle>
      <a:lvl1pPr marL="223319" indent="-223319" algn="l" rtl="0" eaLnBrk="0" fontAlgn="base" hangingPunct="0">
        <a:lnSpc>
          <a:spcPct val="90000"/>
        </a:lnSpc>
        <a:spcBef>
          <a:spcPts val="977"/>
        </a:spcBef>
        <a:spcAft>
          <a:spcPct val="0"/>
        </a:spcAft>
        <a:buFont typeface="Arial" panose="020B0604020202020204" pitchFamily="34" charset="0"/>
        <a:buChar char="•"/>
        <a:defRPr sz="2735" kern="1200">
          <a:solidFill>
            <a:schemeClr val="tx1"/>
          </a:solidFill>
          <a:latin typeface="+mn-lt"/>
          <a:ea typeface="+mn-ea"/>
          <a:cs typeface="+mn-cs"/>
        </a:defRPr>
      </a:lvl1pPr>
      <a:lvl2pPr marL="669958" indent="-223319" algn="l" rtl="0" eaLnBrk="0" fontAlgn="base" hangingPunct="0">
        <a:lnSpc>
          <a:spcPct val="90000"/>
        </a:lnSpc>
        <a:spcBef>
          <a:spcPts val="488"/>
        </a:spcBef>
        <a:spcAft>
          <a:spcPct val="0"/>
        </a:spcAft>
        <a:buFont typeface="Arial" panose="020B0604020202020204" pitchFamily="34" charset="0"/>
        <a:buChar char="•"/>
        <a:defRPr sz="2345" kern="1200">
          <a:solidFill>
            <a:schemeClr val="tx1"/>
          </a:solidFill>
          <a:latin typeface="+mn-lt"/>
          <a:ea typeface="+mn-ea"/>
          <a:cs typeface="+mn-cs"/>
        </a:defRPr>
      </a:lvl2pPr>
      <a:lvl3pPr marL="1116597" indent="-223319" algn="l" rtl="0" eaLnBrk="0" fontAlgn="base" hangingPunct="0">
        <a:lnSpc>
          <a:spcPct val="90000"/>
        </a:lnSpc>
        <a:spcBef>
          <a:spcPts val="488"/>
        </a:spcBef>
        <a:spcAft>
          <a:spcPct val="0"/>
        </a:spcAft>
        <a:buFont typeface="Arial" panose="020B0604020202020204" pitchFamily="34" charset="0"/>
        <a:buChar char="•"/>
        <a:defRPr sz="1954" kern="1200">
          <a:solidFill>
            <a:schemeClr val="tx1"/>
          </a:solidFill>
          <a:latin typeface="+mn-lt"/>
          <a:ea typeface="+mn-ea"/>
          <a:cs typeface="+mn-cs"/>
        </a:defRPr>
      </a:lvl3pPr>
      <a:lvl4pPr marL="1563235" indent="-223319" algn="l" rtl="0" eaLnBrk="0" fontAlgn="base" hangingPunct="0">
        <a:lnSpc>
          <a:spcPct val="90000"/>
        </a:lnSpc>
        <a:spcBef>
          <a:spcPts val="488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09874" indent="-223319" algn="l" rtl="0" eaLnBrk="0" fontAlgn="base" hangingPunct="0">
        <a:lnSpc>
          <a:spcPct val="90000"/>
        </a:lnSpc>
        <a:spcBef>
          <a:spcPts val="488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456513" indent="-223319" algn="l" defTabSz="893277" rtl="0" eaLnBrk="1" latinLnBrk="0" hangingPunct="1">
        <a:lnSpc>
          <a:spcPct val="90000"/>
        </a:lnSpc>
        <a:spcBef>
          <a:spcPts val="488"/>
        </a:spcBef>
        <a:buFont typeface="Arial" panose="020B0604020202020204" pitchFamily="34" charset="0"/>
        <a:buChar char="•"/>
        <a:defRPr sz="1758" kern="1200">
          <a:solidFill>
            <a:schemeClr val="tx1"/>
          </a:solidFill>
          <a:latin typeface="+mn-lt"/>
          <a:ea typeface="+mn-ea"/>
          <a:cs typeface="+mn-cs"/>
        </a:defRPr>
      </a:lvl6pPr>
      <a:lvl7pPr marL="2903151" indent="-223319" algn="l" defTabSz="893277" rtl="0" eaLnBrk="1" latinLnBrk="0" hangingPunct="1">
        <a:lnSpc>
          <a:spcPct val="90000"/>
        </a:lnSpc>
        <a:spcBef>
          <a:spcPts val="488"/>
        </a:spcBef>
        <a:buFont typeface="Arial" panose="020B0604020202020204" pitchFamily="34" charset="0"/>
        <a:buChar char="•"/>
        <a:defRPr sz="1758" kern="1200">
          <a:solidFill>
            <a:schemeClr val="tx1"/>
          </a:solidFill>
          <a:latin typeface="+mn-lt"/>
          <a:ea typeface="+mn-ea"/>
          <a:cs typeface="+mn-cs"/>
        </a:defRPr>
      </a:lvl7pPr>
      <a:lvl8pPr marL="3349790" indent="-223319" algn="l" defTabSz="893277" rtl="0" eaLnBrk="1" latinLnBrk="0" hangingPunct="1">
        <a:lnSpc>
          <a:spcPct val="90000"/>
        </a:lnSpc>
        <a:spcBef>
          <a:spcPts val="488"/>
        </a:spcBef>
        <a:buFont typeface="Arial" panose="020B0604020202020204" pitchFamily="34" charset="0"/>
        <a:buChar char="•"/>
        <a:defRPr sz="1758" kern="1200">
          <a:solidFill>
            <a:schemeClr val="tx1"/>
          </a:solidFill>
          <a:latin typeface="+mn-lt"/>
          <a:ea typeface="+mn-ea"/>
          <a:cs typeface="+mn-cs"/>
        </a:defRPr>
      </a:lvl8pPr>
      <a:lvl9pPr marL="3796429" indent="-223319" algn="l" defTabSz="893277" rtl="0" eaLnBrk="1" latinLnBrk="0" hangingPunct="1">
        <a:lnSpc>
          <a:spcPct val="90000"/>
        </a:lnSpc>
        <a:spcBef>
          <a:spcPts val="488"/>
        </a:spcBef>
        <a:buFont typeface="Arial" panose="020B0604020202020204" pitchFamily="34" charset="0"/>
        <a:buChar char="•"/>
        <a:defRPr sz="175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93277" rtl="0" eaLnBrk="1" latinLnBrk="0" hangingPunct="1">
        <a:defRPr sz="1758" kern="1200">
          <a:solidFill>
            <a:schemeClr val="tx1"/>
          </a:solidFill>
          <a:latin typeface="+mn-lt"/>
          <a:ea typeface="+mn-ea"/>
          <a:cs typeface="+mn-cs"/>
        </a:defRPr>
      </a:lvl1pPr>
      <a:lvl2pPr marL="446639" algn="l" defTabSz="893277" rtl="0" eaLnBrk="1" latinLnBrk="0" hangingPunct="1">
        <a:defRPr sz="1758" kern="1200">
          <a:solidFill>
            <a:schemeClr val="tx1"/>
          </a:solidFill>
          <a:latin typeface="+mn-lt"/>
          <a:ea typeface="+mn-ea"/>
          <a:cs typeface="+mn-cs"/>
        </a:defRPr>
      </a:lvl2pPr>
      <a:lvl3pPr marL="893277" algn="l" defTabSz="893277" rtl="0" eaLnBrk="1" latinLnBrk="0" hangingPunct="1">
        <a:defRPr sz="1758" kern="1200">
          <a:solidFill>
            <a:schemeClr val="tx1"/>
          </a:solidFill>
          <a:latin typeface="+mn-lt"/>
          <a:ea typeface="+mn-ea"/>
          <a:cs typeface="+mn-cs"/>
        </a:defRPr>
      </a:lvl3pPr>
      <a:lvl4pPr marL="1339916" algn="l" defTabSz="893277" rtl="0" eaLnBrk="1" latinLnBrk="0" hangingPunct="1">
        <a:defRPr sz="1758" kern="1200">
          <a:solidFill>
            <a:schemeClr val="tx1"/>
          </a:solidFill>
          <a:latin typeface="+mn-lt"/>
          <a:ea typeface="+mn-ea"/>
          <a:cs typeface="+mn-cs"/>
        </a:defRPr>
      </a:lvl4pPr>
      <a:lvl5pPr marL="1786555" algn="l" defTabSz="893277" rtl="0" eaLnBrk="1" latinLnBrk="0" hangingPunct="1">
        <a:defRPr sz="1758" kern="1200">
          <a:solidFill>
            <a:schemeClr val="tx1"/>
          </a:solidFill>
          <a:latin typeface="+mn-lt"/>
          <a:ea typeface="+mn-ea"/>
          <a:cs typeface="+mn-cs"/>
        </a:defRPr>
      </a:lvl5pPr>
      <a:lvl6pPr marL="2233193" algn="l" defTabSz="893277" rtl="0" eaLnBrk="1" latinLnBrk="0" hangingPunct="1">
        <a:defRPr sz="1758" kern="1200">
          <a:solidFill>
            <a:schemeClr val="tx1"/>
          </a:solidFill>
          <a:latin typeface="+mn-lt"/>
          <a:ea typeface="+mn-ea"/>
          <a:cs typeface="+mn-cs"/>
        </a:defRPr>
      </a:lvl6pPr>
      <a:lvl7pPr marL="2679832" algn="l" defTabSz="893277" rtl="0" eaLnBrk="1" latinLnBrk="0" hangingPunct="1">
        <a:defRPr sz="1758" kern="1200">
          <a:solidFill>
            <a:schemeClr val="tx1"/>
          </a:solidFill>
          <a:latin typeface="+mn-lt"/>
          <a:ea typeface="+mn-ea"/>
          <a:cs typeface="+mn-cs"/>
        </a:defRPr>
      </a:lvl7pPr>
      <a:lvl8pPr marL="3126471" algn="l" defTabSz="893277" rtl="0" eaLnBrk="1" latinLnBrk="0" hangingPunct="1">
        <a:defRPr sz="1758" kern="1200">
          <a:solidFill>
            <a:schemeClr val="tx1"/>
          </a:solidFill>
          <a:latin typeface="+mn-lt"/>
          <a:ea typeface="+mn-ea"/>
          <a:cs typeface="+mn-cs"/>
        </a:defRPr>
      </a:lvl8pPr>
      <a:lvl9pPr marL="3573109" algn="l" defTabSz="893277" rtl="0" eaLnBrk="1" latinLnBrk="0" hangingPunct="1">
        <a:defRPr sz="175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23.xml"/><Relationship Id="rId2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jp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3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3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eg"/><Relationship Id="rId3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23.xml"/><Relationship Id="rId2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g"/><Relationship Id="rId3" Type="http://schemas.openxmlformats.org/officeDocument/2006/relationships/image" Target="../media/image1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3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9.png"/><Relationship Id="rId3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TextShape 1"/>
          <p:cNvSpPr txBox="1"/>
          <p:nvPr/>
        </p:nvSpPr>
        <p:spPr>
          <a:xfrm>
            <a:off x="3120375" y="1685174"/>
            <a:ext cx="5848376" cy="3205435"/>
          </a:xfrm>
          <a:prstGeom prst="rect">
            <a:avLst/>
          </a:prstGeom>
          <a:noFill/>
          <a:ln>
            <a:noFill/>
          </a:ln>
        </p:spPr>
        <p:txBody>
          <a:bodyPr lIns="87924" tIns="43962" rIns="87924" bIns="43962" anchor="ctr"/>
          <a:lstStyle/>
          <a:p>
            <a:pPr defTabSz="893277">
              <a:defRPr/>
            </a:pPr>
            <a:r>
              <a:rPr lang="en-GB" altLang="es-ES" sz="4400" b="1" spc="-1" dirty="0" smtClean="0">
                <a:solidFill>
                  <a:srgbClr val="004890"/>
                </a:solidFill>
                <a:uFill>
                  <a:solidFill>
                    <a:srgbClr val="FFFFFF"/>
                  </a:solidFill>
                </a:uFill>
                <a:latin typeface="Calibri"/>
                <a:ea typeface="ＭＳ Ｐゴシック" panose="020B0600070205080204" pitchFamily="34" charset="-128"/>
                <a:cs typeface="DejaVu Sans"/>
              </a:rPr>
              <a:t>Uncertainties and challenges when predicting the climate of the years and decades to come</a:t>
            </a:r>
            <a:endParaRPr lang="en-GB" altLang="es-ES" sz="4400" b="1" spc="-1" dirty="0">
              <a:solidFill>
                <a:srgbClr val="004890"/>
              </a:solidFill>
              <a:uFill>
                <a:solidFill>
                  <a:srgbClr val="FFFFFF"/>
                </a:solidFill>
              </a:uFill>
              <a:latin typeface="Calibri"/>
              <a:ea typeface="ＭＳ Ｐゴシック" panose="020B0600070205080204" pitchFamily="34" charset="-128"/>
              <a:cs typeface="DejaVu Sans"/>
            </a:endParaRPr>
          </a:p>
        </p:txBody>
      </p:sp>
      <p:sp>
        <p:nvSpPr>
          <p:cNvPr id="831" name="TextShape 2"/>
          <p:cNvSpPr txBox="1"/>
          <p:nvPr/>
        </p:nvSpPr>
        <p:spPr>
          <a:xfrm>
            <a:off x="3148211" y="5025710"/>
            <a:ext cx="5859193" cy="1177482"/>
          </a:xfrm>
          <a:prstGeom prst="rect">
            <a:avLst/>
          </a:prstGeom>
          <a:noFill/>
          <a:ln>
            <a:noFill/>
          </a:ln>
        </p:spPr>
        <p:txBody>
          <a:bodyPr lIns="87924" tIns="43962" rIns="87924" bIns="43962" anchor="ctr"/>
          <a:lstStyle/>
          <a:p>
            <a:pPr algn="r" defTabSz="893277">
              <a:defRPr/>
            </a:pPr>
            <a:r>
              <a:rPr lang="en-GB" sz="2800" b="1" dirty="0" smtClean="0">
                <a:solidFill>
                  <a:prstClr val="black"/>
                </a:solidFill>
                <a:latin typeface="Arial"/>
                <a:ea typeface="DejaVu Sans"/>
                <a:cs typeface="DejaVu Sans"/>
              </a:rPr>
              <a:t>Markus </a:t>
            </a:r>
            <a:r>
              <a:rPr lang="en-GB" sz="2800" b="1" dirty="0" err="1" smtClean="0">
                <a:solidFill>
                  <a:prstClr val="black"/>
                </a:solidFill>
                <a:latin typeface="Arial"/>
                <a:ea typeface="DejaVu Sans"/>
                <a:cs typeface="DejaVu Sans"/>
              </a:rPr>
              <a:t>Donat</a:t>
            </a:r>
            <a:r>
              <a:rPr lang="en-GB" sz="2800" b="1" dirty="0" smtClean="0">
                <a:solidFill>
                  <a:prstClr val="black"/>
                </a:solidFill>
                <a:latin typeface="Arial"/>
                <a:ea typeface="DejaVu Sans"/>
                <a:cs typeface="DejaVu Sans"/>
              </a:rPr>
              <a:t> </a:t>
            </a:r>
            <a:r>
              <a:rPr lang="en-GB" sz="2800" dirty="0" smtClean="0">
                <a:solidFill>
                  <a:prstClr val="black"/>
                </a:solidFill>
                <a:latin typeface="Arial"/>
                <a:ea typeface="DejaVu Sans"/>
                <a:cs typeface="DejaVu Sans"/>
              </a:rPr>
              <a:t>(</a:t>
            </a:r>
            <a:r>
              <a:rPr lang="en-GB" sz="2800" dirty="0" err="1" smtClean="0">
                <a:solidFill>
                  <a:prstClr val="black"/>
                </a:solidFill>
                <a:latin typeface="Arial"/>
                <a:ea typeface="DejaVu Sans"/>
                <a:cs typeface="DejaVu Sans"/>
              </a:rPr>
              <a:t>markus.donat@bsc.es</a:t>
            </a:r>
            <a:r>
              <a:rPr lang="en-GB" sz="2800" dirty="0" smtClean="0">
                <a:solidFill>
                  <a:prstClr val="black"/>
                </a:solidFill>
                <a:latin typeface="Arial"/>
                <a:ea typeface="DejaVu Sans"/>
                <a:cs typeface="DejaVu Sans"/>
              </a:rPr>
              <a:t>)</a:t>
            </a:r>
            <a:endParaRPr lang="en-US" sz="28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ＭＳ Ｐゴシック" panose="020B0600070205080204" pitchFamily="34" charset="-128"/>
              <a:cs typeface="DejaVu Sans"/>
            </a:endParaRPr>
          </a:p>
        </p:txBody>
      </p:sp>
      <p:sp>
        <p:nvSpPr>
          <p:cNvPr id="832" name="TextShape 3"/>
          <p:cNvSpPr txBox="1"/>
          <p:nvPr/>
        </p:nvSpPr>
        <p:spPr>
          <a:xfrm>
            <a:off x="344297" y="6096518"/>
            <a:ext cx="2385256" cy="486977"/>
          </a:xfrm>
          <a:prstGeom prst="rect">
            <a:avLst/>
          </a:prstGeom>
          <a:noFill/>
          <a:ln>
            <a:noFill/>
          </a:ln>
        </p:spPr>
        <p:txBody>
          <a:bodyPr lIns="87924" tIns="43962" rIns="87924" bIns="43962" anchor="ctr"/>
          <a:lstStyle/>
          <a:p>
            <a:pPr defTabSz="893277">
              <a:defRPr/>
            </a:pPr>
            <a:endParaRPr lang="en-US" sz="2345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  <a:ea typeface="ＭＳ Ｐゴシック" panose="020B0600070205080204" pitchFamily="34" charset="-128"/>
              <a:cs typeface="DejaVu Sans"/>
            </a:endParaRPr>
          </a:p>
        </p:txBody>
      </p:sp>
      <p:pic>
        <p:nvPicPr>
          <p:cNvPr id="20487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5950" y="6215936"/>
            <a:ext cx="967750" cy="65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6950" y="6340006"/>
            <a:ext cx="1837796" cy="50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90" name="Google Shape;81;p11"/>
          <p:cNvGrpSpPr>
            <a:grpSpLocks/>
          </p:cNvGrpSpPr>
          <p:nvPr/>
        </p:nvGrpSpPr>
        <p:grpSpPr bwMode="auto">
          <a:xfrm>
            <a:off x="5057427" y="6330701"/>
            <a:ext cx="1448524" cy="508689"/>
            <a:chOff x="4759554" y="3529062"/>
            <a:chExt cx="1828571" cy="800000"/>
          </a:xfrm>
        </p:grpSpPr>
        <p:sp>
          <p:nvSpPr>
            <p:cNvPr id="15" name="Google Shape;82;p11"/>
            <p:cNvSpPr/>
            <p:nvPr/>
          </p:nvSpPr>
          <p:spPr>
            <a:xfrm>
              <a:off x="4759554" y="3529062"/>
              <a:ext cx="1828571" cy="800000"/>
            </a:xfrm>
            <a:prstGeom prst="rect">
              <a:avLst/>
            </a:prstGeom>
            <a:solidFill>
              <a:srgbClr val="FFFFFF"/>
            </a:solidFill>
            <a:ln w="25400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lIns="89316" tIns="44646" rIns="89316" bIns="44646" anchor="ctr"/>
            <a:lstStyle/>
            <a:p>
              <a:pPr algn="ctr" defTabSz="893277">
                <a:buClr>
                  <a:srgbClr val="000000"/>
                </a:buClr>
                <a:defRPr/>
              </a:pPr>
              <a:endParaRPr sz="1758" kern="0">
                <a:solidFill>
                  <a:srgbClr val="00499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0492" name="Google Shape;83;p11"/>
            <p:cNvPicPr preferRelativeResize="0"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59554" y="3529062"/>
              <a:ext cx="1828571" cy="80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802571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Freeform 17"/>
          <p:cNvSpPr>
            <a:spLocks/>
          </p:cNvSpPr>
          <p:nvPr/>
        </p:nvSpPr>
        <p:spPr bwMode="auto">
          <a:xfrm>
            <a:off x="466725" y="2206907"/>
            <a:ext cx="8426450" cy="3376270"/>
          </a:xfrm>
          <a:custGeom>
            <a:avLst/>
            <a:gdLst>
              <a:gd name="T0" fmla="*/ 0 w 5852"/>
              <a:gd name="T1" fmla="*/ 2147483647 h 2177"/>
              <a:gd name="T2" fmla="*/ 2147483647 w 5852"/>
              <a:gd name="T3" fmla="*/ 2147483647 h 2177"/>
              <a:gd name="T4" fmla="*/ 2147483647 w 5852"/>
              <a:gd name="T5" fmla="*/ 2147483647 h 2177"/>
              <a:gd name="T6" fmla="*/ 2147483647 w 5852"/>
              <a:gd name="T7" fmla="*/ 2147483647 h 2177"/>
              <a:gd name="T8" fmla="*/ 2147483647 w 5852"/>
              <a:gd name="T9" fmla="*/ 2147483647 h 2177"/>
              <a:gd name="T10" fmla="*/ 2147483647 w 5852"/>
              <a:gd name="T11" fmla="*/ 2147483647 h 2177"/>
              <a:gd name="T12" fmla="*/ 2147483647 w 5852"/>
              <a:gd name="T13" fmla="*/ 2147483647 h 2177"/>
              <a:gd name="T14" fmla="*/ 2147483647 w 5852"/>
              <a:gd name="T15" fmla="*/ 2147483647 h 2177"/>
              <a:gd name="T16" fmla="*/ 2147483647 w 5852"/>
              <a:gd name="T17" fmla="*/ 2147483647 h 2177"/>
              <a:gd name="T18" fmla="*/ 2147483647 w 5852"/>
              <a:gd name="T19" fmla="*/ 2147483647 h 2177"/>
              <a:gd name="T20" fmla="*/ 2147483647 w 5852"/>
              <a:gd name="T21" fmla="*/ 0 h 217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852" h="2177">
                <a:moveTo>
                  <a:pt x="0" y="2177"/>
                </a:moveTo>
                <a:cubicBezTo>
                  <a:pt x="144" y="2060"/>
                  <a:pt x="288" y="1943"/>
                  <a:pt x="409" y="1905"/>
                </a:cubicBezTo>
                <a:cubicBezTo>
                  <a:pt x="530" y="1867"/>
                  <a:pt x="620" y="1935"/>
                  <a:pt x="726" y="1950"/>
                </a:cubicBezTo>
                <a:cubicBezTo>
                  <a:pt x="832" y="1965"/>
                  <a:pt x="863" y="2041"/>
                  <a:pt x="1044" y="1996"/>
                </a:cubicBezTo>
                <a:cubicBezTo>
                  <a:pt x="1225" y="1951"/>
                  <a:pt x="1558" y="1724"/>
                  <a:pt x="1815" y="1678"/>
                </a:cubicBezTo>
                <a:cubicBezTo>
                  <a:pt x="2072" y="1632"/>
                  <a:pt x="2291" y="1851"/>
                  <a:pt x="2586" y="1723"/>
                </a:cubicBezTo>
                <a:cubicBezTo>
                  <a:pt x="2881" y="1595"/>
                  <a:pt x="3313" y="1083"/>
                  <a:pt x="3584" y="907"/>
                </a:cubicBezTo>
                <a:cubicBezTo>
                  <a:pt x="3855" y="731"/>
                  <a:pt x="4014" y="771"/>
                  <a:pt x="4210" y="665"/>
                </a:cubicBezTo>
                <a:cubicBezTo>
                  <a:pt x="4406" y="559"/>
                  <a:pt x="4527" y="353"/>
                  <a:pt x="4763" y="272"/>
                </a:cubicBezTo>
                <a:cubicBezTo>
                  <a:pt x="4999" y="191"/>
                  <a:pt x="5444" y="226"/>
                  <a:pt x="5625" y="181"/>
                </a:cubicBezTo>
                <a:cubicBezTo>
                  <a:pt x="5806" y="136"/>
                  <a:pt x="5814" y="30"/>
                  <a:pt x="5852" y="0"/>
                </a:cubicBezTo>
              </a:path>
            </a:pathLst>
          </a:custGeom>
          <a:noFill/>
          <a:ln w="57150" cmpd="sng">
            <a:solidFill>
              <a:srgbClr val="00030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36" name="Text Box 9"/>
          <p:cNvSpPr txBox="1">
            <a:spLocks noChangeArrowheads="1"/>
          </p:cNvSpPr>
          <p:nvPr/>
        </p:nvSpPr>
        <p:spPr bwMode="auto">
          <a:xfrm>
            <a:off x="3779841" y="5935226"/>
            <a:ext cx="1944687" cy="369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>
                <a:solidFill>
                  <a:srgbClr val="000308"/>
                </a:solidFill>
                <a:latin typeface="Calibri" charset="0"/>
              </a:rPr>
              <a:t>Observations</a:t>
            </a:r>
            <a:endParaRPr lang="en-US">
              <a:solidFill>
                <a:srgbClr val="000308"/>
              </a:solidFill>
              <a:latin typeface="Calibri" charset="0"/>
            </a:endParaRPr>
          </a:p>
        </p:txBody>
      </p:sp>
      <p:sp>
        <p:nvSpPr>
          <p:cNvPr id="18437" name="Text Box 12"/>
          <p:cNvSpPr txBox="1">
            <a:spLocks noChangeArrowheads="1"/>
          </p:cNvSpPr>
          <p:nvPr/>
        </p:nvSpPr>
        <p:spPr bwMode="auto">
          <a:xfrm>
            <a:off x="107950" y="5725856"/>
            <a:ext cx="935038" cy="372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>
                <a:solidFill>
                  <a:srgbClr val="000308"/>
                </a:solidFill>
                <a:latin typeface="Calibri" charset="0"/>
              </a:rPr>
              <a:t> 1960</a:t>
            </a:r>
            <a:endParaRPr lang="en-US">
              <a:solidFill>
                <a:srgbClr val="000308"/>
              </a:solidFill>
              <a:latin typeface="Calibri" charset="0"/>
            </a:endParaRPr>
          </a:p>
        </p:txBody>
      </p:sp>
      <p:sp>
        <p:nvSpPr>
          <p:cNvPr id="18438" name="Text Box 29"/>
          <p:cNvSpPr txBox="1">
            <a:spLocks noChangeArrowheads="1"/>
          </p:cNvSpPr>
          <p:nvPr/>
        </p:nvSpPr>
        <p:spPr bwMode="auto">
          <a:xfrm>
            <a:off x="7958141" y="5725856"/>
            <a:ext cx="93503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dirty="0">
                <a:solidFill>
                  <a:srgbClr val="000308"/>
                </a:solidFill>
                <a:latin typeface="Calibri" charset="0"/>
              </a:rPr>
              <a:t> </a:t>
            </a:r>
            <a:r>
              <a:rPr lang="en-GB" dirty="0" smtClean="0">
                <a:solidFill>
                  <a:srgbClr val="000308"/>
                </a:solidFill>
                <a:latin typeface="Calibri" charset="0"/>
              </a:rPr>
              <a:t>2019</a:t>
            </a:r>
            <a:endParaRPr lang="en-US" dirty="0">
              <a:solidFill>
                <a:srgbClr val="000308"/>
              </a:solidFill>
              <a:latin typeface="Calibri" charset="0"/>
            </a:endParaRPr>
          </a:p>
        </p:txBody>
      </p:sp>
      <p:sp>
        <p:nvSpPr>
          <p:cNvPr id="18439" name="Line 10"/>
          <p:cNvSpPr>
            <a:spLocks noChangeShapeType="1"/>
          </p:cNvSpPr>
          <p:nvPr/>
        </p:nvSpPr>
        <p:spPr bwMode="auto">
          <a:xfrm flipV="1">
            <a:off x="4716463" y="4402956"/>
            <a:ext cx="215900" cy="1532271"/>
          </a:xfrm>
          <a:prstGeom prst="line">
            <a:avLst/>
          </a:prstGeom>
          <a:noFill/>
          <a:ln w="9525">
            <a:solidFill>
              <a:srgbClr val="00030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83135" y="229668"/>
            <a:ext cx="6191348" cy="526199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735" baseline="0">
                <a:solidFill>
                  <a:schemeClr val="accent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5pPr>
            <a:lvl6pPr marL="446639"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</a:defRPr>
            </a:lvl6pPr>
            <a:lvl7pPr marL="893277"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</a:defRPr>
            </a:lvl7pPr>
            <a:lvl8pPr marL="1339916"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</a:defRPr>
            </a:lvl8pPr>
            <a:lvl9pPr marL="1786555"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35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ＭＳ Ｐゴシック" charset="0"/>
              </a:rPr>
              <a:t>Initialized climate predictions</a:t>
            </a:r>
            <a:endParaRPr kumimoji="0" lang="en-US" sz="273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64951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Freeform 17"/>
          <p:cNvSpPr>
            <a:spLocks/>
          </p:cNvSpPr>
          <p:nvPr/>
        </p:nvSpPr>
        <p:spPr bwMode="auto">
          <a:xfrm>
            <a:off x="466725" y="2206907"/>
            <a:ext cx="8426450" cy="3376270"/>
          </a:xfrm>
          <a:custGeom>
            <a:avLst/>
            <a:gdLst>
              <a:gd name="T0" fmla="*/ 0 w 5852"/>
              <a:gd name="T1" fmla="*/ 2147483647 h 2177"/>
              <a:gd name="T2" fmla="*/ 2147483647 w 5852"/>
              <a:gd name="T3" fmla="*/ 2147483647 h 2177"/>
              <a:gd name="T4" fmla="*/ 2147483647 w 5852"/>
              <a:gd name="T5" fmla="*/ 2147483647 h 2177"/>
              <a:gd name="T6" fmla="*/ 2147483647 w 5852"/>
              <a:gd name="T7" fmla="*/ 2147483647 h 2177"/>
              <a:gd name="T8" fmla="*/ 2147483647 w 5852"/>
              <a:gd name="T9" fmla="*/ 2147483647 h 2177"/>
              <a:gd name="T10" fmla="*/ 2147483647 w 5852"/>
              <a:gd name="T11" fmla="*/ 2147483647 h 2177"/>
              <a:gd name="T12" fmla="*/ 2147483647 w 5852"/>
              <a:gd name="T13" fmla="*/ 2147483647 h 2177"/>
              <a:gd name="T14" fmla="*/ 2147483647 w 5852"/>
              <a:gd name="T15" fmla="*/ 2147483647 h 2177"/>
              <a:gd name="T16" fmla="*/ 2147483647 w 5852"/>
              <a:gd name="T17" fmla="*/ 2147483647 h 2177"/>
              <a:gd name="T18" fmla="*/ 2147483647 w 5852"/>
              <a:gd name="T19" fmla="*/ 2147483647 h 2177"/>
              <a:gd name="T20" fmla="*/ 2147483647 w 5852"/>
              <a:gd name="T21" fmla="*/ 0 h 217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852" h="2177">
                <a:moveTo>
                  <a:pt x="0" y="2177"/>
                </a:moveTo>
                <a:cubicBezTo>
                  <a:pt x="144" y="2060"/>
                  <a:pt x="288" y="1943"/>
                  <a:pt x="409" y="1905"/>
                </a:cubicBezTo>
                <a:cubicBezTo>
                  <a:pt x="530" y="1867"/>
                  <a:pt x="620" y="1935"/>
                  <a:pt x="726" y="1950"/>
                </a:cubicBezTo>
                <a:cubicBezTo>
                  <a:pt x="832" y="1965"/>
                  <a:pt x="863" y="2041"/>
                  <a:pt x="1044" y="1996"/>
                </a:cubicBezTo>
                <a:cubicBezTo>
                  <a:pt x="1225" y="1951"/>
                  <a:pt x="1558" y="1724"/>
                  <a:pt x="1815" y="1678"/>
                </a:cubicBezTo>
                <a:cubicBezTo>
                  <a:pt x="2072" y="1632"/>
                  <a:pt x="2291" y="1851"/>
                  <a:pt x="2586" y="1723"/>
                </a:cubicBezTo>
                <a:cubicBezTo>
                  <a:pt x="2881" y="1595"/>
                  <a:pt x="3313" y="1083"/>
                  <a:pt x="3584" y="907"/>
                </a:cubicBezTo>
                <a:cubicBezTo>
                  <a:pt x="3855" y="731"/>
                  <a:pt x="4014" y="771"/>
                  <a:pt x="4210" y="665"/>
                </a:cubicBezTo>
                <a:cubicBezTo>
                  <a:pt x="4406" y="559"/>
                  <a:pt x="4527" y="353"/>
                  <a:pt x="4763" y="272"/>
                </a:cubicBezTo>
                <a:cubicBezTo>
                  <a:pt x="4999" y="191"/>
                  <a:pt x="5444" y="226"/>
                  <a:pt x="5625" y="181"/>
                </a:cubicBezTo>
                <a:cubicBezTo>
                  <a:pt x="5806" y="136"/>
                  <a:pt x="5814" y="30"/>
                  <a:pt x="5852" y="0"/>
                </a:cubicBezTo>
              </a:path>
            </a:pathLst>
          </a:custGeom>
          <a:noFill/>
          <a:ln w="57150" cmpd="sng">
            <a:solidFill>
              <a:srgbClr val="00030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59" name="Text Box 9"/>
          <p:cNvSpPr txBox="1">
            <a:spLocks noChangeArrowheads="1"/>
          </p:cNvSpPr>
          <p:nvPr/>
        </p:nvSpPr>
        <p:spPr bwMode="auto">
          <a:xfrm>
            <a:off x="3779841" y="5935226"/>
            <a:ext cx="1944687" cy="369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>
                <a:solidFill>
                  <a:srgbClr val="000308"/>
                </a:solidFill>
                <a:latin typeface="Calibri" charset="0"/>
              </a:rPr>
              <a:t>Observations</a:t>
            </a:r>
            <a:endParaRPr lang="en-US">
              <a:solidFill>
                <a:srgbClr val="000308"/>
              </a:solidFill>
              <a:latin typeface="Calibri" charset="0"/>
            </a:endParaRPr>
          </a:p>
        </p:txBody>
      </p:sp>
      <p:sp>
        <p:nvSpPr>
          <p:cNvPr id="19460" name="Text Box 12"/>
          <p:cNvSpPr txBox="1">
            <a:spLocks noChangeArrowheads="1"/>
          </p:cNvSpPr>
          <p:nvPr/>
        </p:nvSpPr>
        <p:spPr bwMode="auto">
          <a:xfrm>
            <a:off x="107950" y="5725856"/>
            <a:ext cx="935038" cy="372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>
                <a:solidFill>
                  <a:srgbClr val="000308"/>
                </a:solidFill>
                <a:latin typeface="Calibri" charset="0"/>
              </a:rPr>
              <a:t> 1960</a:t>
            </a:r>
            <a:endParaRPr lang="en-US">
              <a:solidFill>
                <a:srgbClr val="000308"/>
              </a:solidFill>
              <a:latin typeface="Calibri" charset="0"/>
            </a:endParaRPr>
          </a:p>
        </p:txBody>
      </p:sp>
      <p:sp>
        <p:nvSpPr>
          <p:cNvPr id="19461" name="Text Box 29"/>
          <p:cNvSpPr txBox="1">
            <a:spLocks noChangeArrowheads="1"/>
          </p:cNvSpPr>
          <p:nvPr/>
        </p:nvSpPr>
        <p:spPr bwMode="auto">
          <a:xfrm>
            <a:off x="7958141" y="5725856"/>
            <a:ext cx="93503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dirty="0">
                <a:solidFill>
                  <a:srgbClr val="000308"/>
                </a:solidFill>
                <a:latin typeface="Calibri" charset="0"/>
              </a:rPr>
              <a:t> </a:t>
            </a:r>
            <a:r>
              <a:rPr lang="en-GB" dirty="0" smtClean="0">
                <a:solidFill>
                  <a:srgbClr val="000308"/>
                </a:solidFill>
                <a:latin typeface="Calibri" charset="0"/>
              </a:rPr>
              <a:t>2019</a:t>
            </a:r>
            <a:endParaRPr lang="en-US" dirty="0">
              <a:solidFill>
                <a:srgbClr val="000308"/>
              </a:solidFill>
              <a:latin typeface="Calibri" charset="0"/>
            </a:endParaRPr>
          </a:p>
        </p:txBody>
      </p:sp>
      <p:sp>
        <p:nvSpPr>
          <p:cNvPr id="19462" name="Line 10"/>
          <p:cNvSpPr>
            <a:spLocks noChangeShapeType="1"/>
          </p:cNvSpPr>
          <p:nvPr/>
        </p:nvSpPr>
        <p:spPr bwMode="auto">
          <a:xfrm flipV="1">
            <a:off x="4716463" y="4402956"/>
            <a:ext cx="215900" cy="1532271"/>
          </a:xfrm>
          <a:prstGeom prst="line">
            <a:avLst/>
          </a:prstGeom>
          <a:noFill/>
          <a:ln w="9525">
            <a:solidFill>
              <a:srgbClr val="00030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3" name="Text Box 11"/>
          <p:cNvSpPr txBox="1">
            <a:spLocks noChangeArrowheads="1"/>
          </p:cNvSpPr>
          <p:nvPr/>
        </p:nvSpPr>
        <p:spPr bwMode="auto">
          <a:xfrm>
            <a:off x="-107950" y="3387128"/>
            <a:ext cx="1871663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>
                <a:solidFill>
                  <a:srgbClr val="0070C0"/>
                </a:solidFill>
                <a:latin typeface="Calibri" charset="0"/>
              </a:rPr>
              <a:t>5-member prediction started 1 Nov 1960</a:t>
            </a:r>
            <a:endParaRPr lang="en-US">
              <a:solidFill>
                <a:srgbClr val="0070C0"/>
              </a:solidFill>
              <a:latin typeface="Calibri" charset="0"/>
            </a:endParaRPr>
          </a:p>
        </p:txBody>
      </p:sp>
      <p:sp>
        <p:nvSpPr>
          <p:cNvPr id="19464" name="Freeform 6"/>
          <p:cNvSpPr>
            <a:spLocks/>
          </p:cNvSpPr>
          <p:nvPr/>
        </p:nvSpPr>
        <p:spPr bwMode="auto">
          <a:xfrm>
            <a:off x="679450" y="4680562"/>
            <a:ext cx="1155700" cy="704100"/>
          </a:xfrm>
          <a:custGeom>
            <a:avLst/>
            <a:gdLst>
              <a:gd name="T0" fmla="*/ 0 w 1457"/>
              <a:gd name="T1" fmla="*/ 2147483647 h 556"/>
              <a:gd name="T2" fmla="*/ 2147483647 w 1457"/>
              <a:gd name="T3" fmla="*/ 2147483647 h 556"/>
              <a:gd name="T4" fmla="*/ 2147483647 w 1457"/>
              <a:gd name="T5" fmla="*/ 2147483647 h 556"/>
              <a:gd name="T6" fmla="*/ 2147483647 w 1457"/>
              <a:gd name="T7" fmla="*/ 2147483647 h 556"/>
              <a:gd name="T8" fmla="*/ 2147483647 w 1457"/>
              <a:gd name="T9" fmla="*/ 0 h 55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57" h="556">
                <a:moveTo>
                  <a:pt x="0" y="556"/>
                </a:moveTo>
                <a:cubicBezTo>
                  <a:pt x="75" y="435"/>
                  <a:pt x="151" y="315"/>
                  <a:pt x="227" y="239"/>
                </a:cubicBezTo>
                <a:cubicBezTo>
                  <a:pt x="303" y="163"/>
                  <a:pt x="315" y="126"/>
                  <a:pt x="454" y="102"/>
                </a:cubicBezTo>
                <a:cubicBezTo>
                  <a:pt x="593" y="78"/>
                  <a:pt x="898" y="109"/>
                  <a:pt x="1065" y="92"/>
                </a:cubicBezTo>
                <a:cubicBezTo>
                  <a:pt x="1232" y="75"/>
                  <a:pt x="1375" y="19"/>
                  <a:pt x="1457" y="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5" name="Freeform 7"/>
          <p:cNvSpPr>
            <a:spLocks/>
          </p:cNvSpPr>
          <p:nvPr/>
        </p:nvSpPr>
        <p:spPr bwMode="auto">
          <a:xfrm>
            <a:off x="679453" y="5248184"/>
            <a:ext cx="1147763" cy="136478"/>
          </a:xfrm>
          <a:custGeom>
            <a:avLst/>
            <a:gdLst>
              <a:gd name="T0" fmla="*/ 0 w 1457"/>
              <a:gd name="T1" fmla="*/ 2147483647 h 176"/>
              <a:gd name="T2" fmla="*/ 2147483647 w 1457"/>
              <a:gd name="T3" fmla="*/ 2147483647 h 176"/>
              <a:gd name="T4" fmla="*/ 2147483647 w 1457"/>
              <a:gd name="T5" fmla="*/ 2147483647 h 176"/>
              <a:gd name="T6" fmla="*/ 2147483647 w 1457"/>
              <a:gd name="T7" fmla="*/ 2147483647 h 176"/>
              <a:gd name="T8" fmla="*/ 2147483647 w 1457"/>
              <a:gd name="T9" fmla="*/ 0 h 1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57" h="176">
                <a:moveTo>
                  <a:pt x="0" y="176"/>
                </a:moveTo>
                <a:cubicBezTo>
                  <a:pt x="45" y="157"/>
                  <a:pt x="91" y="138"/>
                  <a:pt x="182" y="131"/>
                </a:cubicBezTo>
                <a:cubicBezTo>
                  <a:pt x="273" y="124"/>
                  <a:pt x="386" y="147"/>
                  <a:pt x="545" y="131"/>
                </a:cubicBezTo>
                <a:cubicBezTo>
                  <a:pt x="704" y="115"/>
                  <a:pt x="983" y="57"/>
                  <a:pt x="1135" y="35"/>
                </a:cubicBezTo>
                <a:cubicBezTo>
                  <a:pt x="1287" y="13"/>
                  <a:pt x="1390" y="7"/>
                  <a:pt x="1457" y="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6" name="Freeform 8"/>
          <p:cNvSpPr>
            <a:spLocks/>
          </p:cNvSpPr>
          <p:nvPr/>
        </p:nvSpPr>
        <p:spPr bwMode="auto">
          <a:xfrm>
            <a:off x="679453" y="4404506"/>
            <a:ext cx="1147763" cy="980157"/>
          </a:xfrm>
          <a:custGeom>
            <a:avLst/>
            <a:gdLst>
              <a:gd name="T0" fmla="*/ 0 w 1446"/>
              <a:gd name="T1" fmla="*/ 2147483647 h 706"/>
              <a:gd name="T2" fmla="*/ 2147483647 w 1446"/>
              <a:gd name="T3" fmla="*/ 2147483647 h 706"/>
              <a:gd name="T4" fmla="*/ 2147483647 w 1446"/>
              <a:gd name="T5" fmla="*/ 2147483647 h 706"/>
              <a:gd name="T6" fmla="*/ 2147483647 w 1446"/>
              <a:gd name="T7" fmla="*/ 0 h 70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46" h="706">
                <a:moveTo>
                  <a:pt x="0" y="706"/>
                </a:moveTo>
                <a:cubicBezTo>
                  <a:pt x="128" y="664"/>
                  <a:pt x="250" y="622"/>
                  <a:pt x="408" y="570"/>
                </a:cubicBezTo>
                <a:cubicBezTo>
                  <a:pt x="566" y="518"/>
                  <a:pt x="777" y="487"/>
                  <a:pt x="950" y="392"/>
                </a:cubicBezTo>
                <a:cubicBezTo>
                  <a:pt x="1123" y="297"/>
                  <a:pt x="1343" y="82"/>
                  <a:pt x="1446" y="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7" name="Freeform 18"/>
          <p:cNvSpPr>
            <a:spLocks/>
          </p:cNvSpPr>
          <p:nvPr/>
        </p:nvSpPr>
        <p:spPr bwMode="auto">
          <a:xfrm>
            <a:off x="679453" y="4665053"/>
            <a:ext cx="1147763" cy="719609"/>
          </a:xfrm>
          <a:custGeom>
            <a:avLst/>
            <a:gdLst>
              <a:gd name="T0" fmla="*/ 0 w 1446"/>
              <a:gd name="T1" fmla="*/ 2147483647 h 636"/>
              <a:gd name="T2" fmla="*/ 2147483647 w 1446"/>
              <a:gd name="T3" fmla="*/ 2147483647 h 636"/>
              <a:gd name="T4" fmla="*/ 2147483647 w 1446"/>
              <a:gd name="T5" fmla="*/ 2147483647 h 636"/>
              <a:gd name="T6" fmla="*/ 2147483647 w 1446"/>
              <a:gd name="T7" fmla="*/ 2147483647 h 636"/>
              <a:gd name="T8" fmla="*/ 2147483647 w 1446"/>
              <a:gd name="T9" fmla="*/ 0 h 6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46" h="636">
                <a:moveTo>
                  <a:pt x="0" y="636"/>
                </a:moveTo>
                <a:cubicBezTo>
                  <a:pt x="72" y="601"/>
                  <a:pt x="316" y="520"/>
                  <a:pt x="432" y="426"/>
                </a:cubicBezTo>
                <a:cubicBezTo>
                  <a:pt x="548" y="332"/>
                  <a:pt x="584" y="123"/>
                  <a:pt x="697" y="69"/>
                </a:cubicBezTo>
                <a:cubicBezTo>
                  <a:pt x="810" y="15"/>
                  <a:pt x="986" y="114"/>
                  <a:pt x="1111" y="103"/>
                </a:cubicBezTo>
                <a:cubicBezTo>
                  <a:pt x="1236" y="92"/>
                  <a:pt x="1376" y="21"/>
                  <a:pt x="1446" y="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8" name="Freeform 19"/>
          <p:cNvSpPr>
            <a:spLocks/>
          </p:cNvSpPr>
          <p:nvPr/>
        </p:nvSpPr>
        <p:spPr bwMode="auto">
          <a:xfrm>
            <a:off x="679450" y="4680563"/>
            <a:ext cx="1155700" cy="721161"/>
          </a:xfrm>
          <a:custGeom>
            <a:avLst/>
            <a:gdLst>
              <a:gd name="T0" fmla="*/ 0 w 1446"/>
              <a:gd name="T1" fmla="*/ 2147483647 h 475"/>
              <a:gd name="T2" fmla="*/ 2147483647 w 1446"/>
              <a:gd name="T3" fmla="*/ 2147483647 h 475"/>
              <a:gd name="T4" fmla="*/ 2147483647 w 1446"/>
              <a:gd name="T5" fmla="*/ 2147483647 h 475"/>
              <a:gd name="T6" fmla="*/ 2147483647 w 1446"/>
              <a:gd name="T7" fmla="*/ 0 h 47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46" h="475">
                <a:moveTo>
                  <a:pt x="0" y="466"/>
                </a:moveTo>
                <a:cubicBezTo>
                  <a:pt x="85" y="461"/>
                  <a:pt x="344" y="475"/>
                  <a:pt x="512" y="438"/>
                </a:cubicBezTo>
                <a:cubicBezTo>
                  <a:pt x="680" y="401"/>
                  <a:pt x="852" y="315"/>
                  <a:pt x="1008" y="242"/>
                </a:cubicBezTo>
                <a:cubicBezTo>
                  <a:pt x="1164" y="169"/>
                  <a:pt x="1355" y="50"/>
                  <a:pt x="1446" y="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183135" y="229668"/>
            <a:ext cx="6191348" cy="526199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735" baseline="0">
                <a:solidFill>
                  <a:schemeClr val="accent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5pPr>
            <a:lvl6pPr marL="446639"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</a:defRPr>
            </a:lvl6pPr>
            <a:lvl7pPr marL="893277"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</a:defRPr>
            </a:lvl7pPr>
            <a:lvl8pPr marL="1339916"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</a:defRPr>
            </a:lvl8pPr>
            <a:lvl9pPr marL="1786555"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35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ＭＳ Ｐゴシック" charset="0"/>
              </a:rPr>
              <a:t>Initialized climate predictions</a:t>
            </a:r>
            <a:endParaRPr kumimoji="0" lang="en-US" sz="273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75947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reeform 14"/>
          <p:cNvSpPr>
            <a:spLocks/>
          </p:cNvSpPr>
          <p:nvPr/>
        </p:nvSpPr>
        <p:spPr bwMode="auto">
          <a:xfrm>
            <a:off x="466725" y="2206907"/>
            <a:ext cx="8426450" cy="3376270"/>
          </a:xfrm>
          <a:custGeom>
            <a:avLst/>
            <a:gdLst>
              <a:gd name="T0" fmla="*/ 0 w 5852"/>
              <a:gd name="T1" fmla="*/ 2147483647 h 2177"/>
              <a:gd name="T2" fmla="*/ 2147483647 w 5852"/>
              <a:gd name="T3" fmla="*/ 2147483647 h 2177"/>
              <a:gd name="T4" fmla="*/ 2147483647 w 5852"/>
              <a:gd name="T5" fmla="*/ 2147483647 h 2177"/>
              <a:gd name="T6" fmla="*/ 2147483647 w 5852"/>
              <a:gd name="T7" fmla="*/ 2147483647 h 2177"/>
              <a:gd name="T8" fmla="*/ 2147483647 w 5852"/>
              <a:gd name="T9" fmla="*/ 2147483647 h 2177"/>
              <a:gd name="T10" fmla="*/ 2147483647 w 5852"/>
              <a:gd name="T11" fmla="*/ 2147483647 h 2177"/>
              <a:gd name="T12" fmla="*/ 2147483647 w 5852"/>
              <a:gd name="T13" fmla="*/ 2147483647 h 2177"/>
              <a:gd name="T14" fmla="*/ 2147483647 w 5852"/>
              <a:gd name="T15" fmla="*/ 2147483647 h 2177"/>
              <a:gd name="T16" fmla="*/ 2147483647 w 5852"/>
              <a:gd name="T17" fmla="*/ 2147483647 h 2177"/>
              <a:gd name="T18" fmla="*/ 2147483647 w 5852"/>
              <a:gd name="T19" fmla="*/ 2147483647 h 2177"/>
              <a:gd name="T20" fmla="*/ 2147483647 w 5852"/>
              <a:gd name="T21" fmla="*/ 0 h 217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852" h="2177">
                <a:moveTo>
                  <a:pt x="0" y="2177"/>
                </a:moveTo>
                <a:cubicBezTo>
                  <a:pt x="144" y="2060"/>
                  <a:pt x="288" y="1943"/>
                  <a:pt x="409" y="1905"/>
                </a:cubicBezTo>
                <a:cubicBezTo>
                  <a:pt x="530" y="1867"/>
                  <a:pt x="620" y="1935"/>
                  <a:pt x="726" y="1950"/>
                </a:cubicBezTo>
                <a:cubicBezTo>
                  <a:pt x="832" y="1965"/>
                  <a:pt x="863" y="2041"/>
                  <a:pt x="1044" y="1996"/>
                </a:cubicBezTo>
                <a:cubicBezTo>
                  <a:pt x="1225" y="1951"/>
                  <a:pt x="1558" y="1724"/>
                  <a:pt x="1815" y="1678"/>
                </a:cubicBezTo>
                <a:cubicBezTo>
                  <a:pt x="2072" y="1632"/>
                  <a:pt x="2291" y="1851"/>
                  <a:pt x="2586" y="1723"/>
                </a:cubicBezTo>
                <a:cubicBezTo>
                  <a:pt x="2881" y="1595"/>
                  <a:pt x="3313" y="1083"/>
                  <a:pt x="3584" y="907"/>
                </a:cubicBezTo>
                <a:cubicBezTo>
                  <a:pt x="3855" y="731"/>
                  <a:pt x="4014" y="771"/>
                  <a:pt x="4210" y="665"/>
                </a:cubicBezTo>
                <a:cubicBezTo>
                  <a:pt x="4406" y="559"/>
                  <a:pt x="4527" y="353"/>
                  <a:pt x="4763" y="272"/>
                </a:cubicBezTo>
                <a:cubicBezTo>
                  <a:pt x="4999" y="191"/>
                  <a:pt x="5444" y="226"/>
                  <a:pt x="5625" y="181"/>
                </a:cubicBezTo>
                <a:cubicBezTo>
                  <a:pt x="5806" y="136"/>
                  <a:pt x="5814" y="30"/>
                  <a:pt x="5852" y="0"/>
                </a:cubicBezTo>
              </a:path>
            </a:pathLst>
          </a:custGeom>
          <a:noFill/>
          <a:ln w="57150" cmpd="sng">
            <a:solidFill>
              <a:srgbClr val="00030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483" name="Text Box 9"/>
          <p:cNvSpPr txBox="1">
            <a:spLocks noChangeArrowheads="1"/>
          </p:cNvSpPr>
          <p:nvPr/>
        </p:nvSpPr>
        <p:spPr bwMode="auto">
          <a:xfrm>
            <a:off x="3779841" y="5935226"/>
            <a:ext cx="1944687" cy="369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>
                <a:solidFill>
                  <a:srgbClr val="000308"/>
                </a:solidFill>
                <a:latin typeface="Calibri" charset="0"/>
              </a:rPr>
              <a:t>Observations</a:t>
            </a:r>
            <a:endParaRPr lang="en-US">
              <a:solidFill>
                <a:srgbClr val="000308"/>
              </a:solidFill>
              <a:latin typeface="Calibri" charset="0"/>
            </a:endParaRPr>
          </a:p>
        </p:txBody>
      </p:sp>
      <p:sp>
        <p:nvSpPr>
          <p:cNvPr id="20484" name="Text Box 12"/>
          <p:cNvSpPr txBox="1">
            <a:spLocks noChangeArrowheads="1"/>
          </p:cNvSpPr>
          <p:nvPr/>
        </p:nvSpPr>
        <p:spPr bwMode="auto">
          <a:xfrm>
            <a:off x="107950" y="5725856"/>
            <a:ext cx="935038" cy="372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>
                <a:solidFill>
                  <a:srgbClr val="000308"/>
                </a:solidFill>
                <a:latin typeface="Calibri" charset="0"/>
              </a:rPr>
              <a:t> 1960</a:t>
            </a:r>
            <a:endParaRPr lang="en-US">
              <a:solidFill>
                <a:srgbClr val="000308"/>
              </a:solidFill>
              <a:latin typeface="Calibri" charset="0"/>
            </a:endParaRPr>
          </a:p>
        </p:txBody>
      </p:sp>
      <p:sp>
        <p:nvSpPr>
          <p:cNvPr id="29" name="Text Box 29"/>
          <p:cNvSpPr txBox="1">
            <a:spLocks noChangeArrowheads="1"/>
          </p:cNvSpPr>
          <p:nvPr/>
        </p:nvSpPr>
        <p:spPr bwMode="auto">
          <a:xfrm>
            <a:off x="7958141" y="5725856"/>
            <a:ext cx="93503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GB" altLang="en-US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  <a:ea typeface="ＭＳ Ｐゴシック" pitchFamily="34" charset="-128"/>
                <a:cs typeface="+mn-cs"/>
              </a:rPr>
              <a:t> </a:t>
            </a:r>
            <a:r>
              <a:rPr lang="en-GB" altLang="en-US" dirty="0" smtClean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  <a:ea typeface="ＭＳ Ｐゴシック" pitchFamily="34" charset="-128"/>
                <a:cs typeface="+mn-cs"/>
              </a:rPr>
              <a:t>2019</a:t>
            </a:r>
            <a:endParaRPr lang="en-US" altLang="en-US" dirty="0">
              <a:solidFill>
                <a:schemeClr val="bg2">
                  <a:lumMod val="10000"/>
                </a:schemeClr>
              </a:solidFill>
              <a:latin typeface="Calibri" panose="020F0502020204030204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20486" name="Line 10"/>
          <p:cNvSpPr>
            <a:spLocks noChangeShapeType="1"/>
          </p:cNvSpPr>
          <p:nvPr/>
        </p:nvSpPr>
        <p:spPr bwMode="auto">
          <a:xfrm flipV="1">
            <a:off x="4716463" y="4402956"/>
            <a:ext cx="215900" cy="1532271"/>
          </a:xfrm>
          <a:prstGeom prst="line">
            <a:avLst/>
          </a:prstGeom>
          <a:noFill/>
          <a:ln w="9525">
            <a:solidFill>
              <a:srgbClr val="00030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487" name="Text Box 17"/>
          <p:cNvSpPr txBox="1">
            <a:spLocks noChangeArrowheads="1"/>
          </p:cNvSpPr>
          <p:nvPr/>
        </p:nvSpPr>
        <p:spPr bwMode="auto">
          <a:xfrm>
            <a:off x="1619253" y="2687680"/>
            <a:ext cx="1871663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>
                <a:solidFill>
                  <a:srgbClr val="CC0000"/>
                </a:solidFill>
                <a:latin typeface="Calibri" charset="0"/>
              </a:rPr>
              <a:t>5-member prediction started 1 Nov 1961</a:t>
            </a:r>
            <a:endParaRPr lang="en-US">
              <a:solidFill>
                <a:srgbClr val="CC0000"/>
              </a:solidFill>
              <a:latin typeface="Calibri" charset="0"/>
            </a:endParaRPr>
          </a:p>
        </p:txBody>
      </p:sp>
      <p:sp>
        <p:nvSpPr>
          <p:cNvPr id="20488" name="Text Box 11"/>
          <p:cNvSpPr txBox="1">
            <a:spLocks noChangeArrowheads="1"/>
          </p:cNvSpPr>
          <p:nvPr/>
        </p:nvSpPr>
        <p:spPr bwMode="auto">
          <a:xfrm>
            <a:off x="-107950" y="3387128"/>
            <a:ext cx="1871663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>
                <a:solidFill>
                  <a:srgbClr val="0070C0"/>
                </a:solidFill>
                <a:latin typeface="Calibri" charset="0"/>
              </a:rPr>
              <a:t>5-member prediction started 1 Nov 1960</a:t>
            </a:r>
            <a:endParaRPr lang="en-US">
              <a:solidFill>
                <a:srgbClr val="0070C0"/>
              </a:solidFill>
              <a:latin typeface="Calibri" charset="0"/>
            </a:endParaRPr>
          </a:p>
        </p:txBody>
      </p:sp>
      <p:sp>
        <p:nvSpPr>
          <p:cNvPr id="20489" name="Freeform 6"/>
          <p:cNvSpPr>
            <a:spLocks/>
          </p:cNvSpPr>
          <p:nvPr/>
        </p:nvSpPr>
        <p:spPr bwMode="auto">
          <a:xfrm>
            <a:off x="679450" y="4680562"/>
            <a:ext cx="1155700" cy="704100"/>
          </a:xfrm>
          <a:custGeom>
            <a:avLst/>
            <a:gdLst>
              <a:gd name="T0" fmla="*/ 0 w 1457"/>
              <a:gd name="T1" fmla="*/ 2147483647 h 556"/>
              <a:gd name="T2" fmla="*/ 2147483647 w 1457"/>
              <a:gd name="T3" fmla="*/ 2147483647 h 556"/>
              <a:gd name="T4" fmla="*/ 2147483647 w 1457"/>
              <a:gd name="T5" fmla="*/ 2147483647 h 556"/>
              <a:gd name="T6" fmla="*/ 2147483647 w 1457"/>
              <a:gd name="T7" fmla="*/ 2147483647 h 556"/>
              <a:gd name="T8" fmla="*/ 2147483647 w 1457"/>
              <a:gd name="T9" fmla="*/ 0 h 55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57" h="556">
                <a:moveTo>
                  <a:pt x="0" y="556"/>
                </a:moveTo>
                <a:cubicBezTo>
                  <a:pt x="75" y="435"/>
                  <a:pt x="151" y="315"/>
                  <a:pt x="227" y="239"/>
                </a:cubicBezTo>
                <a:cubicBezTo>
                  <a:pt x="303" y="163"/>
                  <a:pt x="315" y="126"/>
                  <a:pt x="454" y="102"/>
                </a:cubicBezTo>
                <a:cubicBezTo>
                  <a:pt x="593" y="78"/>
                  <a:pt x="898" y="109"/>
                  <a:pt x="1065" y="92"/>
                </a:cubicBezTo>
                <a:cubicBezTo>
                  <a:pt x="1232" y="75"/>
                  <a:pt x="1375" y="19"/>
                  <a:pt x="1457" y="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490" name="Freeform 7"/>
          <p:cNvSpPr>
            <a:spLocks/>
          </p:cNvSpPr>
          <p:nvPr/>
        </p:nvSpPr>
        <p:spPr bwMode="auto">
          <a:xfrm>
            <a:off x="679453" y="5248184"/>
            <a:ext cx="1147763" cy="136478"/>
          </a:xfrm>
          <a:custGeom>
            <a:avLst/>
            <a:gdLst>
              <a:gd name="T0" fmla="*/ 0 w 1457"/>
              <a:gd name="T1" fmla="*/ 2147483647 h 176"/>
              <a:gd name="T2" fmla="*/ 2147483647 w 1457"/>
              <a:gd name="T3" fmla="*/ 2147483647 h 176"/>
              <a:gd name="T4" fmla="*/ 2147483647 w 1457"/>
              <a:gd name="T5" fmla="*/ 2147483647 h 176"/>
              <a:gd name="T6" fmla="*/ 2147483647 w 1457"/>
              <a:gd name="T7" fmla="*/ 2147483647 h 176"/>
              <a:gd name="T8" fmla="*/ 2147483647 w 1457"/>
              <a:gd name="T9" fmla="*/ 0 h 1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57" h="176">
                <a:moveTo>
                  <a:pt x="0" y="176"/>
                </a:moveTo>
                <a:cubicBezTo>
                  <a:pt x="45" y="157"/>
                  <a:pt x="91" y="138"/>
                  <a:pt x="182" y="131"/>
                </a:cubicBezTo>
                <a:cubicBezTo>
                  <a:pt x="273" y="124"/>
                  <a:pt x="386" y="147"/>
                  <a:pt x="545" y="131"/>
                </a:cubicBezTo>
                <a:cubicBezTo>
                  <a:pt x="704" y="115"/>
                  <a:pt x="983" y="57"/>
                  <a:pt x="1135" y="35"/>
                </a:cubicBezTo>
                <a:cubicBezTo>
                  <a:pt x="1287" y="13"/>
                  <a:pt x="1390" y="7"/>
                  <a:pt x="1457" y="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491" name="Freeform 8"/>
          <p:cNvSpPr>
            <a:spLocks/>
          </p:cNvSpPr>
          <p:nvPr/>
        </p:nvSpPr>
        <p:spPr bwMode="auto">
          <a:xfrm>
            <a:off x="679453" y="4404506"/>
            <a:ext cx="1147763" cy="980157"/>
          </a:xfrm>
          <a:custGeom>
            <a:avLst/>
            <a:gdLst>
              <a:gd name="T0" fmla="*/ 0 w 1446"/>
              <a:gd name="T1" fmla="*/ 2147483647 h 706"/>
              <a:gd name="T2" fmla="*/ 2147483647 w 1446"/>
              <a:gd name="T3" fmla="*/ 2147483647 h 706"/>
              <a:gd name="T4" fmla="*/ 2147483647 w 1446"/>
              <a:gd name="T5" fmla="*/ 2147483647 h 706"/>
              <a:gd name="T6" fmla="*/ 2147483647 w 1446"/>
              <a:gd name="T7" fmla="*/ 0 h 70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46" h="706">
                <a:moveTo>
                  <a:pt x="0" y="706"/>
                </a:moveTo>
                <a:cubicBezTo>
                  <a:pt x="128" y="664"/>
                  <a:pt x="250" y="622"/>
                  <a:pt x="408" y="570"/>
                </a:cubicBezTo>
                <a:cubicBezTo>
                  <a:pt x="566" y="518"/>
                  <a:pt x="777" y="487"/>
                  <a:pt x="950" y="392"/>
                </a:cubicBezTo>
                <a:cubicBezTo>
                  <a:pt x="1123" y="297"/>
                  <a:pt x="1343" y="82"/>
                  <a:pt x="1446" y="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492" name="Freeform 18"/>
          <p:cNvSpPr>
            <a:spLocks/>
          </p:cNvSpPr>
          <p:nvPr/>
        </p:nvSpPr>
        <p:spPr bwMode="auto">
          <a:xfrm>
            <a:off x="679453" y="4665053"/>
            <a:ext cx="1147763" cy="719609"/>
          </a:xfrm>
          <a:custGeom>
            <a:avLst/>
            <a:gdLst>
              <a:gd name="T0" fmla="*/ 0 w 1446"/>
              <a:gd name="T1" fmla="*/ 2147483647 h 636"/>
              <a:gd name="T2" fmla="*/ 2147483647 w 1446"/>
              <a:gd name="T3" fmla="*/ 2147483647 h 636"/>
              <a:gd name="T4" fmla="*/ 2147483647 w 1446"/>
              <a:gd name="T5" fmla="*/ 2147483647 h 636"/>
              <a:gd name="T6" fmla="*/ 2147483647 w 1446"/>
              <a:gd name="T7" fmla="*/ 2147483647 h 636"/>
              <a:gd name="T8" fmla="*/ 2147483647 w 1446"/>
              <a:gd name="T9" fmla="*/ 0 h 6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46" h="636">
                <a:moveTo>
                  <a:pt x="0" y="636"/>
                </a:moveTo>
                <a:cubicBezTo>
                  <a:pt x="72" y="601"/>
                  <a:pt x="316" y="520"/>
                  <a:pt x="432" y="426"/>
                </a:cubicBezTo>
                <a:cubicBezTo>
                  <a:pt x="548" y="332"/>
                  <a:pt x="584" y="123"/>
                  <a:pt x="697" y="69"/>
                </a:cubicBezTo>
                <a:cubicBezTo>
                  <a:pt x="810" y="15"/>
                  <a:pt x="986" y="114"/>
                  <a:pt x="1111" y="103"/>
                </a:cubicBezTo>
                <a:cubicBezTo>
                  <a:pt x="1236" y="92"/>
                  <a:pt x="1376" y="21"/>
                  <a:pt x="1446" y="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493" name="Freeform 19"/>
          <p:cNvSpPr>
            <a:spLocks/>
          </p:cNvSpPr>
          <p:nvPr/>
        </p:nvSpPr>
        <p:spPr bwMode="auto">
          <a:xfrm>
            <a:off x="679450" y="4680563"/>
            <a:ext cx="1155700" cy="721161"/>
          </a:xfrm>
          <a:custGeom>
            <a:avLst/>
            <a:gdLst>
              <a:gd name="T0" fmla="*/ 0 w 1446"/>
              <a:gd name="T1" fmla="*/ 2147483647 h 475"/>
              <a:gd name="T2" fmla="*/ 2147483647 w 1446"/>
              <a:gd name="T3" fmla="*/ 2147483647 h 475"/>
              <a:gd name="T4" fmla="*/ 2147483647 w 1446"/>
              <a:gd name="T5" fmla="*/ 2147483647 h 475"/>
              <a:gd name="T6" fmla="*/ 2147483647 w 1446"/>
              <a:gd name="T7" fmla="*/ 0 h 47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46" h="475">
                <a:moveTo>
                  <a:pt x="0" y="466"/>
                </a:moveTo>
                <a:cubicBezTo>
                  <a:pt x="85" y="461"/>
                  <a:pt x="344" y="475"/>
                  <a:pt x="512" y="438"/>
                </a:cubicBezTo>
                <a:cubicBezTo>
                  <a:pt x="680" y="401"/>
                  <a:pt x="852" y="315"/>
                  <a:pt x="1008" y="242"/>
                </a:cubicBezTo>
                <a:cubicBezTo>
                  <a:pt x="1164" y="169"/>
                  <a:pt x="1355" y="50"/>
                  <a:pt x="1446" y="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494" name="Freeform 13"/>
          <p:cNvSpPr>
            <a:spLocks/>
          </p:cNvSpPr>
          <p:nvPr/>
        </p:nvSpPr>
        <p:spPr bwMode="auto">
          <a:xfrm>
            <a:off x="2266953" y="4264925"/>
            <a:ext cx="936625" cy="845231"/>
          </a:xfrm>
          <a:custGeom>
            <a:avLst/>
            <a:gdLst>
              <a:gd name="T0" fmla="*/ 0 w 1452"/>
              <a:gd name="T1" fmla="*/ 2147483647 h 817"/>
              <a:gd name="T2" fmla="*/ 2147483647 w 1452"/>
              <a:gd name="T3" fmla="*/ 2147483647 h 817"/>
              <a:gd name="T4" fmla="*/ 2147483647 w 1452"/>
              <a:gd name="T5" fmla="*/ 2147483647 h 817"/>
              <a:gd name="T6" fmla="*/ 2147483647 w 1452"/>
              <a:gd name="T7" fmla="*/ 0 h 81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52" h="817">
                <a:moveTo>
                  <a:pt x="0" y="817"/>
                </a:moveTo>
                <a:cubicBezTo>
                  <a:pt x="60" y="669"/>
                  <a:pt x="121" y="521"/>
                  <a:pt x="272" y="408"/>
                </a:cubicBezTo>
                <a:cubicBezTo>
                  <a:pt x="423" y="295"/>
                  <a:pt x="710" y="204"/>
                  <a:pt x="907" y="136"/>
                </a:cubicBezTo>
                <a:cubicBezTo>
                  <a:pt x="1104" y="68"/>
                  <a:pt x="1354" y="23"/>
                  <a:pt x="1452" y="0"/>
                </a:cubicBezTo>
              </a:path>
            </a:pathLst>
          </a:custGeom>
          <a:noFill/>
          <a:ln w="28575" cmpd="sng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495" name="Freeform 14"/>
          <p:cNvSpPr>
            <a:spLocks/>
          </p:cNvSpPr>
          <p:nvPr/>
        </p:nvSpPr>
        <p:spPr bwMode="auto">
          <a:xfrm>
            <a:off x="2266953" y="4444829"/>
            <a:ext cx="936625" cy="665329"/>
          </a:xfrm>
          <a:custGeom>
            <a:avLst/>
            <a:gdLst>
              <a:gd name="T0" fmla="*/ 0 w 1452"/>
              <a:gd name="T1" fmla="*/ 2147483647 h 643"/>
              <a:gd name="T2" fmla="*/ 2147483647 w 1452"/>
              <a:gd name="T3" fmla="*/ 2147483647 h 643"/>
              <a:gd name="T4" fmla="*/ 2147483647 w 1452"/>
              <a:gd name="T5" fmla="*/ 2147483647 h 64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452" h="643">
                <a:moveTo>
                  <a:pt x="0" y="643"/>
                </a:moveTo>
                <a:cubicBezTo>
                  <a:pt x="378" y="419"/>
                  <a:pt x="756" y="196"/>
                  <a:pt x="998" y="98"/>
                </a:cubicBezTo>
                <a:cubicBezTo>
                  <a:pt x="1240" y="0"/>
                  <a:pt x="1377" y="68"/>
                  <a:pt x="1452" y="53"/>
                </a:cubicBezTo>
              </a:path>
            </a:pathLst>
          </a:custGeom>
          <a:noFill/>
          <a:ln w="28575" cmpd="sng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496" name="Freeform 15"/>
          <p:cNvSpPr>
            <a:spLocks/>
          </p:cNvSpPr>
          <p:nvPr/>
        </p:nvSpPr>
        <p:spPr bwMode="auto">
          <a:xfrm>
            <a:off x="2266953" y="4897685"/>
            <a:ext cx="936625" cy="373763"/>
          </a:xfrm>
          <a:custGeom>
            <a:avLst/>
            <a:gdLst>
              <a:gd name="T0" fmla="*/ 0 w 1452"/>
              <a:gd name="T1" fmla="*/ 2147483647 h 362"/>
              <a:gd name="T2" fmla="*/ 2147483647 w 1452"/>
              <a:gd name="T3" fmla="*/ 2147483647 h 362"/>
              <a:gd name="T4" fmla="*/ 2147483647 w 1452"/>
              <a:gd name="T5" fmla="*/ 2147483647 h 362"/>
              <a:gd name="T6" fmla="*/ 2147483647 w 1452"/>
              <a:gd name="T7" fmla="*/ 0 h 36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52" h="362">
                <a:moveTo>
                  <a:pt x="0" y="227"/>
                </a:moveTo>
                <a:cubicBezTo>
                  <a:pt x="242" y="242"/>
                  <a:pt x="484" y="257"/>
                  <a:pt x="681" y="272"/>
                </a:cubicBezTo>
                <a:cubicBezTo>
                  <a:pt x="878" y="287"/>
                  <a:pt x="1052" y="362"/>
                  <a:pt x="1180" y="317"/>
                </a:cubicBezTo>
                <a:cubicBezTo>
                  <a:pt x="1308" y="272"/>
                  <a:pt x="1407" y="53"/>
                  <a:pt x="1452" y="0"/>
                </a:cubicBezTo>
              </a:path>
            </a:pathLst>
          </a:custGeom>
          <a:noFill/>
          <a:ln w="28575" cmpd="sng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497" name="Freeform 20"/>
          <p:cNvSpPr>
            <a:spLocks/>
          </p:cNvSpPr>
          <p:nvPr/>
        </p:nvSpPr>
        <p:spPr bwMode="auto">
          <a:xfrm>
            <a:off x="2266953" y="4365733"/>
            <a:ext cx="919163" cy="744423"/>
          </a:xfrm>
          <a:custGeom>
            <a:avLst/>
            <a:gdLst>
              <a:gd name="T0" fmla="*/ 0 w 1426"/>
              <a:gd name="T1" fmla="*/ 2147483647 h 720"/>
              <a:gd name="T2" fmla="*/ 2147483647 w 1426"/>
              <a:gd name="T3" fmla="*/ 2147483647 h 720"/>
              <a:gd name="T4" fmla="*/ 2147483647 w 1426"/>
              <a:gd name="T5" fmla="*/ 2147483647 h 720"/>
              <a:gd name="T6" fmla="*/ 2147483647 w 1426"/>
              <a:gd name="T7" fmla="*/ 0 h 72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26" h="720">
                <a:moveTo>
                  <a:pt x="0" y="720"/>
                </a:moveTo>
                <a:cubicBezTo>
                  <a:pt x="99" y="684"/>
                  <a:pt x="432" y="590"/>
                  <a:pt x="596" y="507"/>
                </a:cubicBezTo>
                <a:cubicBezTo>
                  <a:pt x="760" y="424"/>
                  <a:pt x="850" y="303"/>
                  <a:pt x="988" y="219"/>
                </a:cubicBezTo>
                <a:cubicBezTo>
                  <a:pt x="1126" y="135"/>
                  <a:pt x="1335" y="46"/>
                  <a:pt x="1426" y="0"/>
                </a:cubicBezTo>
              </a:path>
            </a:pathLst>
          </a:custGeom>
          <a:noFill/>
          <a:ln w="28575" cmpd="sng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498" name="Freeform 31"/>
          <p:cNvSpPr>
            <a:spLocks/>
          </p:cNvSpPr>
          <p:nvPr/>
        </p:nvSpPr>
        <p:spPr bwMode="auto">
          <a:xfrm>
            <a:off x="2266953" y="4640239"/>
            <a:ext cx="936625" cy="469918"/>
          </a:xfrm>
          <a:custGeom>
            <a:avLst/>
            <a:gdLst>
              <a:gd name="T0" fmla="*/ 0 w 1452"/>
              <a:gd name="T1" fmla="*/ 2147483647 h 454"/>
              <a:gd name="T2" fmla="*/ 2147483647 w 1452"/>
              <a:gd name="T3" fmla="*/ 2147483647 h 454"/>
              <a:gd name="T4" fmla="*/ 2147483647 w 1452"/>
              <a:gd name="T5" fmla="*/ 2147483647 h 454"/>
              <a:gd name="T6" fmla="*/ 2147483647 w 1452"/>
              <a:gd name="T7" fmla="*/ 2147483647 h 454"/>
              <a:gd name="T8" fmla="*/ 2147483647 w 1452"/>
              <a:gd name="T9" fmla="*/ 0 h 4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52" h="454">
                <a:moveTo>
                  <a:pt x="0" y="454"/>
                </a:moveTo>
                <a:cubicBezTo>
                  <a:pt x="151" y="416"/>
                  <a:pt x="303" y="378"/>
                  <a:pt x="454" y="363"/>
                </a:cubicBezTo>
                <a:cubicBezTo>
                  <a:pt x="605" y="348"/>
                  <a:pt x="779" y="378"/>
                  <a:pt x="907" y="363"/>
                </a:cubicBezTo>
                <a:cubicBezTo>
                  <a:pt x="1035" y="348"/>
                  <a:pt x="1134" y="332"/>
                  <a:pt x="1225" y="272"/>
                </a:cubicBezTo>
                <a:cubicBezTo>
                  <a:pt x="1316" y="212"/>
                  <a:pt x="1414" y="45"/>
                  <a:pt x="1452" y="0"/>
                </a:cubicBezTo>
              </a:path>
            </a:pathLst>
          </a:custGeom>
          <a:noFill/>
          <a:ln w="28575" cmpd="sng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183135" y="229668"/>
            <a:ext cx="6191348" cy="526199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735" baseline="0">
                <a:solidFill>
                  <a:schemeClr val="accent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5pPr>
            <a:lvl6pPr marL="446639"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</a:defRPr>
            </a:lvl6pPr>
            <a:lvl7pPr marL="893277"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</a:defRPr>
            </a:lvl7pPr>
            <a:lvl8pPr marL="1339916"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</a:defRPr>
            </a:lvl8pPr>
            <a:lvl9pPr marL="1786555"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35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ＭＳ Ｐゴシック" charset="0"/>
              </a:rPr>
              <a:t>Initialized climate predictions</a:t>
            </a:r>
            <a:endParaRPr kumimoji="0" lang="en-US" sz="273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25392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reeform 3"/>
          <p:cNvSpPr>
            <a:spLocks/>
          </p:cNvSpPr>
          <p:nvPr/>
        </p:nvSpPr>
        <p:spPr bwMode="auto">
          <a:xfrm>
            <a:off x="466725" y="2206907"/>
            <a:ext cx="8426450" cy="3376270"/>
          </a:xfrm>
          <a:custGeom>
            <a:avLst/>
            <a:gdLst>
              <a:gd name="T0" fmla="*/ 0 w 5852"/>
              <a:gd name="T1" fmla="*/ 2147483647 h 2177"/>
              <a:gd name="T2" fmla="*/ 2147483647 w 5852"/>
              <a:gd name="T3" fmla="*/ 2147483647 h 2177"/>
              <a:gd name="T4" fmla="*/ 2147483647 w 5852"/>
              <a:gd name="T5" fmla="*/ 2147483647 h 2177"/>
              <a:gd name="T6" fmla="*/ 2147483647 w 5852"/>
              <a:gd name="T7" fmla="*/ 2147483647 h 2177"/>
              <a:gd name="T8" fmla="*/ 2147483647 w 5852"/>
              <a:gd name="T9" fmla="*/ 2147483647 h 2177"/>
              <a:gd name="T10" fmla="*/ 2147483647 w 5852"/>
              <a:gd name="T11" fmla="*/ 2147483647 h 2177"/>
              <a:gd name="T12" fmla="*/ 2147483647 w 5852"/>
              <a:gd name="T13" fmla="*/ 2147483647 h 2177"/>
              <a:gd name="T14" fmla="*/ 2147483647 w 5852"/>
              <a:gd name="T15" fmla="*/ 2147483647 h 2177"/>
              <a:gd name="T16" fmla="*/ 2147483647 w 5852"/>
              <a:gd name="T17" fmla="*/ 2147483647 h 2177"/>
              <a:gd name="T18" fmla="*/ 2147483647 w 5852"/>
              <a:gd name="T19" fmla="*/ 2147483647 h 2177"/>
              <a:gd name="T20" fmla="*/ 2147483647 w 5852"/>
              <a:gd name="T21" fmla="*/ 0 h 217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852" h="2177">
                <a:moveTo>
                  <a:pt x="0" y="2177"/>
                </a:moveTo>
                <a:cubicBezTo>
                  <a:pt x="144" y="2060"/>
                  <a:pt x="288" y="1943"/>
                  <a:pt x="409" y="1905"/>
                </a:cubicBezTo>
                <a:cubicBezTo>
                  <a:pt x="530" y="1867"/>
                  <a:pt x="620" y="1935"/>
                  <a:pt x="726" y="1950"/>
                </a:cubicBezTo>
                <a:cubicBezTo>
                  <a:pt x="832" y="1965"/>
                  <a:pt x="863" y="2041"/>
                  <a:pt x="1044" y="1996"/>
                </a:cubicBezTo>
                <a:cubicBezTo>
                  <a:pt x="1225" y="1951"/>
                  <a:pt x="1558" y="1724"/>
                  <a:pt x="1815" y="1678"/>
                </a:cubicBezTo>
                <a:cubicBezTo>
                  <a:pt x="2072" y="1632"/>
                  <a:pt x="2291" y="1851"/>
                  <a:pt x="2586" y="1723"/>
                </a:cubicBezTo>
                <a:cubicBezTo>
                  <a:pt x="2881" y="1595"/>
                  <a:pt x="3313" y="1083"/>
                  <a:pt x="3584" y="907"/>
                </a:cubicBezTo>
                <a:cubicBezTo>
                  <a:pt x="3855" y="731"/>
                  <a:pt x="4014" y="771"/>
                  <a:pt x="4210" y="665"/>
                </a:cubicBezTo>
                <a:cubicBezTo>
                  <a:pt x="4406" y="559"/>
                  <a:pt x="4527" y="353"/>
                  <a:pt x="4763" y="272"/>
                </a:cubicBezTo>
                <a:cubicBezTo>
                  <a:pt x="4999" y="191"/>
                  <a:pt x="5444" y="226"/>
                  <a:pt x="5625" y="181"/>
                </a:cubicBezTo>
                <a:cubicBezTo>
                  <a:pt x="5806" y="136"/>
                  <a:pt x="5814" y="30"/>
                  <a:pt x="5852" y="0"/>
                </a:cubicBezTo>
              </a:path>
            </a:pathLst>
          </a:custGeom>
          <a:noFill/>
          <a:ln w="57150" cmpd="sng">
            <a:solidFill>
              <a:srgbClr val="00030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07" name="Text Box 9"/>
          <p:cNvSpPr txBox="1">
            <a:spLocks noChangeArrowheads="1"/>
          </p:cNvSpPr>
          <p:nvPr/>
        </p:nvSpPr>
        <p:spPr bwMode="auto">
          <a:xfrm>
            <a:off x="3779841" y="5935226"/>
            <a:ext cx="1944687" cy="369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>
                <a:solidFill>
                  <a:srgbClr val="000308"/>
                </a:solidFill>
                <a:latin typeface="Calibri" charset="0"/>
              </a:rPr>
              <a:t>Observations</a:t>
            </a:r>
            <a:endParaRPr lang="en-US">
              <a:solidFill>
                <a:srgbClr val="000308"/>
              </a:solidFill>
              <a:latin typeface="Calibri" charset="0"/>
            </a:endParaRPr>
          </a:p>
        </p:txBody>
      </p:sp>
      <p:sp>
        <p:nvSpPr>
          <p:cNvPr id="21508" name="Text Box 12"/>
          <p:cNvSpPr txBox="1">
            <a:spLocks noChangeArrowheads="1"/>
          </p:cNvSpPr>
          <p:nvPr/>
        </p:nvSpPr>
        <p:spPr bwMode="auto">
          <a:xfrm>
            <a:off x="107950" y="5725856"/>
            <a:ext cx="935038" cy="372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>
                <a:latin typeface="Calibri" charset="0"/>
              </a:rPr>
              <a:t> </a:t>
            </a:r>
            <a:r>
              <a:rPr lang="en-GB">
                <a:solidFill>
                  <a:srgbClr val="000308"/>
                </a:solidFill>
                <a:latin typeface="Calibri" charset="0"/>
              </a:rPr>
              <a:t>1960</a:t>
            </a:r>
            <a:endParaRPr lang="en-US">
              <a:solidFill>
                <a:srgbClr val="000308"/>
              </a:solidFill>
              <a:latin typeface="Calibri" charset="0"/>
            </a:endParaRPr>
          </a:p>
        </p:txBody>
      </p:sp>
      <p:sp>
        <p:nvSpPr>
          <p:cNvPr id="21509" name="Text Box 29"/>
          <p:cNvSpPr txBox="1">
            <a:spLocks noChangeArrowheads="1"/>
          </p:cNvSpPr>
          <p:nvPr/>
        </p:nvSpPr>
        <p:spPr bwMode="auto">
          <a:xfrm>
            <a:off x="7958141" y="5725856"/>
            <a:ext cx="93503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dirty="0">
                <a:solidFill>
                  <a:srgbClr val="000308"/>
                </a:solidFill>
                <a:latin typeface="Calibri" charset="0"/>
              </a:rPr>
              <a:t> </a:t>
            </a:r>
            <a:r>
              <a:rPr lang="en-GB" dirty="0" smtClean="0">
                <a:solidFill>
                  <a:srgbClr val="000308"/>
                </a:solidFill>
                <a:latin typeface="Calibri" charset="0"/>
              </a:rPr>
              <a:t>2019</a:t>
            </a:r>
            <a:endParaRPr lang="en-US" dirty="0">
              <a:solidFill>
                <a:srgbClr val="000308"/>
              </a:solidFill>
              <a:latin typeface="Calibri" charset="0"/>
            </a:endParaRPr>
          </a:p>
        </p:txBody>
      </p:sp>
      <p:sp>
        <p:nvSpPr>
          <p:cNvPr id="21510" name="Line 10"/>
          <p:cNvSpPr>
            <a:spLocks noChangeShapeType="1"/>
          </p:cNvSpPr>
          <p:nvPr/>
        </p:nvSpPr>
        <p:spPr bwMode="auto">
          <a:xfrm flipV="1">
            <a:off x="4716463" y="4402956"/>
            <a:ext cx="215900" cy="1532271"/>
          </a:xfrm>
          <a:prstGeom prst="line">
            <a:avLst/>
          </a:prstGeom>
          <a:noFill/>
          <a:ln w="9525">
            <a:solidFill>
              <a:srgbClr val="00030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11" name="Text Box 28"/>
          <p:cNvSpPr txBox="1">
            <a:spLocks noChangeArrowheads="1"/>
          </p:cNvSpPr>
          <p:nvPr/>
        </p:nvSpPr>
        <p:spPr bwMode="auto">
          <a:xfrm>
            <a:off x="3275013" y="2487615"/>
            <a:ext cx="1871662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>
                <a:solidFill>
                  <a:srgbClr val="009900"/>
                </a:solidFill>
                <a:latin typeface="Calibri" charset="0"/>
              </a:rPr>
              <a:t>5-member prediction started 1 Nov 1962</a:t>
            </a:r>
            <a:endParaRPr lang="en-US">
              <a:solidFill>
                <a:srgbClr val="009900"/>
              </a:solidFill>
              <a:latin typeface="Calibri" charset="0"/>
            </a:endParaRPr>
          </a:p>
        </p:txBody>
      </p:sp>
      <p:sp>
        <p:nvSpPr>
          <p:cNvPr id="21512" name="Text Box 17"/>
          <p:cNvSpPr txBox="1">
            <a:spLocks noChangeArrowheads="1"/>
          </p:cNvSpPr>
          <p:nvPr/>
        </p:nvSpPr>
        <p:spPr bwMode="auto">
          <a:xfrm>
            <a:off x="1619253" y="2687680"/>
            <a:ext cx="1871663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>
                <a:solidFill>
                  <a:srgbClr val="CC0000"/>
                </a:solidFill>
                <a:latin typeface="Calibri" charset="0"/>
              </a:rPr>
              <a:t>5-member prediction started 1 Nov 1961</a:t>
            </a:r>
            <a:endParaRPr lang="en-US">
              <a:solidFill>
                <a:srgbClr val="CC0000"/>
              </a:solidFill>
              <a:latin typeface="Calibri" charset="0"/>
            </a:endParaRPr>
          </a:p>
        </p:txBody>
      </p:sp>
      <p:sp>
        <p:nvSpPr>
          <p:cNvPr id="21513" name="Text Box 11"/>
          <p:cNvSpPr txBox="1">
            <a:spLocks noChangeArrowheads="1"/>
          </p:cNvSpPr>
          <p:nvPr/>
        </p:nvSpPr>
        <p:spPr bwMode="auto">
          <a:xfrm>
            <a:off x="-107950" y="3387128"/>
            <a:ext cx="1871663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>
                <a:solidFill>
                  <a:srgbClr val="0070C0"/>
                </a:solidFill>
                <a:latin typeface="Calibri" charset="0"/>
              </a:rPr>
              <a:t>5-member prediction started 1 Nov 1960</a:t>
            </a:r>
            <a:endParaRPr lang="en-US">
              <a:solidFill>
                <a:srgbClr val="0070C0"/>
              </a:solidFill>
              <a:latin typeface="Calibri" charset="0"/>
            </a:endParaRPr>
          </a:p>
        </p:txBody>
      </p:sp>
      <p:sp>
        <p:nvSpPr>
          <p:cNvPr id="21514" name="Freeform 6"/>
          <p:cNvSpPr>
            <a:spLocks/>
          </p:cNvSpPr>
          <p:nvPr/>
        </p:nvSpPr>
        <p:spPr bwMode="auto">
          <a:xfrm>
            <a:off x="679450" y="4680562"/>
            <a:ext cx="1155700" cy="704100"/>
          </a:xfrm>
          <a:custGeom>
            <a:avLst/>
            <a:gdLst>
              <a:gd name="T0" fmla="*/ 0 w 1457"/>
              <a:gd name="T1" fmla="*/ 2147483647 h 556"/>
              <a:gd name="T2" fmla="*/ 2147483647 w 1457"/>
              <a:gd name="T3" fmla="*/ 2147483647 h 556"/>
              <a:gd name="T4" fmla="*/ 2147483647 w 1457"/>
              <a:gd name="T5" fmla="*/ 2147483647 h 556"/>
              <a:gd name="T6" fmla="*/ 2147483647 w 1457"/>
              <a:gd name="T7" fmla="*/ 2147483647 h 556"/>
              <a:gd name="T8" fmla="*/ 2147483647 w 1457"/>
              <a:gd name="T9" fmla="*/ 0 h 55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57" h="556">
                <a:moveTo>
                  <a:pt x="0" y="556"/>
                </a:moveTo>
                <a:cubicBezTo>
                  <a:pt x="75" y="435"/>
                  <a:pt x="151" y="315"/>
                  <a:pt x="227" y="239"/>
                </a:cubicBezTo>
                <a:cubicBezTo>
                  <a:pt x="303" y="163"/>
                  <a:pt x="315" y="126"/>
                  <a:pt x="454" y="102"/>
                </a:cubicBezTo>
                <a:cubicBezTo>
                  <a:pt x="593" y="78"/>
                  <a:pt x="898" y="109"/>
                  <a:pt x="1065" y="92"/>
                </a:cubicBezTo>
                <a:cubicBezTo>
                  <a:pt x="1232" y="75"/>
                  <a:pt x="1375" y="19"/>
                  <a:pt x="1457" y="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15" name="Freeform 7"/>
          <p:cNvSpPr>
            <a:spLocks/>
          </p:cNvSpPr>
          <p:nvPr/>
        </p:nvSpPr>
        <p:spPr bwMode="auto">
          <a:xfrm>
            <a:off x="679453" y="5248184"/>
            <a:ext cx="1147763" cy="136478"/>
          </a:xfrm>
          <a:custGeom>
            <a:avLst/>
            <a:gdLst>
              <a:gd name="T0" fmla="*/ 0 w 1457"/>
              <a:gd name="T1" fmla="*/ 2147483647 h 176"/>
              <a:gd name="T2" fmla="*/ 2147483647 w 1457"/>
              <a:gd name="T3" fmla="*/ 2147483647 h 176"/>
              <a:gd name="T4" fmla="*/ 2147483647 w 1457"/>
              <a:gd name="T5" fmla="*/ 2147483647 h 176"/>
              <a:gd name="T6" fmla="*/ 2147483647 w 1457"/>
              <a:gd name="T7" fmla="*/ 2147483647 h 176"/>
              <a:gd name="T8" fmla="*/ 2147483647 w 1457"/>
              <a:gd name="T9" fmla="*/ 0 h 1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57" h="176">
                <a:moveTo>
                  <a:pt x="0" y="176"/>
                </a:moveTo>
                <a:cubicBezTo>
                  <a:pt x="45" y="157"/>
                  <a:pt x="91" y="138"/>
                  <a:pt x="182" y="131"/>
                </a:cubicBezTo>
                <a:cubicBezTo>
                  <a:pt x="273" y="124"/>
                  <a:pt x="386" y="147"/>
                  <a:pt x="545" y="131"/>
                </a:cubicBezTo>
                <a:cubicBezTo>
                  <a:pt x="704" y="115"/>
                  <a:pt x="983" y="57"/>
                  <a:pt x="1135" y="35"/>
                </a:cubicBezTo>
                <a:cubicBezTo>
                  <a:pt x="1287" y="13"/>
                  <a:pt x="1390" y="7"/>
                  <a:pt x="1457" y="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16" name="Freeform 8"/>
          <p:cNvSpPr>
            <a:spLocks/>
          </p:cNvSpPr>
          <p:nvPr/>
        </p:nvSpPr>
        <p:spPr bwMode="auto">
          <a:xfrm>
            <a:off x="679453" y="4404506"/>
            <a:ext cx="1147763" cy="980157"/>
          </a:xfrm>
          <a:custGeom>
            <a:avLst/>
            <a:gdLst>
              <a:gd name="T0" fmla="*/ 0 w 1446"/>
              <a:gd name="T1" fmla="*/ 2147483647 h 706"/>
              <a:gd name="T2" fmla="*/ 2147483647 w 1446"/>
              <a:gd name="T3" fmla="*/ 2147483647 h 706"/>
              <a:gd name="T4" fmla="*/ 2147483647 w 1446"/>
              <a:gd name="T5" fmla="*/ 2147483647 h 706"/>
              <a:gd name="T6" fmla="*/ 2147483647 w 1446"/>
              <a:gd name="T7" fmla="*/ 0 h 70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46" h="706">
                <a:moveTo>
                  <a:pt x="0" y="706"/>
                </a:moveTo>
                <a:cubicBezTo>
                  <a:pt x="128" y="664"/>
                  <a:pt x="250" y="622"/>
                  <a:pt x="408" y="570"/>
                </a:cubicBezTo>
                <a:cubicBezTo>
                  <a:pt x="566" y="518"/>
                  <a:pt x="777" y="487"/>
                  <a:pt x="950" y="392"/>
                </a:cubicBezTo>
                <a:cubicBezTo>
                  <a:pt x="1123" y="297"/>
                  <a:pt x="1343" y="82"/>
                  <a:pt x="1446" y="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17" name="Freeform 18"/>
          <p:cNvSpPr>
            <a:spLocks/>
          </p:cNvSpPr>
          <p:nvPr/>
        </p:nvSpPr>
        <p:spPr bwMode="auto">
          <a:xfrm>
            <a:off x="679453" y="4665053"/>
            <a:ext cx="1147763" cy="719609"/>
          </a:xfrm>
          <a:custGeom>
            <a:avLst/>
            <a:gdLst>
              <a:gd name="T0" fmla="*/ 0 w 1446"/>
              <a:gd name="T1" fmla="*/ 2147483647 h 636"/>
              <a:gd name="T2" fmla="*/ 2147483647 w 1446"/>
              <a:gd name="T3" fmla="*/ 2147483647 h 636"/>
              <a:gd name="T4" fmla="*/ 2147483647 w 1446"/>
              <a:gd name="T5" fmla="*/ 2147483647 h 636"/>
              <a:gd name="T6" fmla="*/ 2147483647 w 1446"/>
              <a:gd name="T7" fmla="*/ 2147483647 h 636"/>
              <a:gd name="T8" fmla="*/ 2147483647 w 1446"/>
              <a:gd name="T9" fmla="*/ 0 h 6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46" h="636">
                <a:moveTo>
                  <a:pt x="0" y="636"/>
                </a:moveTo>
                <a:cubicBezTo>
                  <a:pt x="72" y="601"/>
                  <a:pt x="316" y="520"/>
                  <a:pt x="432" y="426"/>
                </a:cubicBezTo>
                <a:cubicBezTo>
                  <a:pt x="548" y="332"/>
                  <a:pt x="584" y="123"/>
                  <a:pt x="697" y="69"/>
                </a:cubicBezTo>
                <a:cubicBezTo>
                  <a:pt x="810" y="15"/>
                  <a:pt x="986" y="114"/>
                  <a:pt x="1111" y="103"/>
                </a:cubicBezTo>
                <a:cubicBezTo>
                  <a:pt x="1236" y="92"/>
                  <a:pt x="1376" y="21"/>
                  <a:pt x="1446" y="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18" name="Freeform 19"/>
          <p:cNvSpPr>
            <a:spLocks/>
          </p:cNvSpPr>
          <p:nvPr/>
        </p:nvSpPr>
        <p:spPr bwMode="auto">
          <a:xfrm>
            <a:off x="679450" y="4680563"/>
            <a:ext cx="1155700" cy="721161"/>
          </a:xfrm>
          <a:custGeom>
            <a:avLst/>
            <a:gdLst>
              <a:gd name="T0" fmla="*/ 0 w 1446"/>
              <a:gd name="T1" fmla="*/ 2147483647 h 475"/>
              <a:gd name="T2" fmla="*/ 2147483647 w 1446"/>
              <a:gd name="T3" fmla="*/ 2147483647 h 475"/>
              <a:gd name="T4" fmla="*/ 2147483647 w 1446"/>
              <a:gd name="T5" fmla="*/ 2147483647 h 475"/>
              <a:gd name="T6" fmla="*/ 2147483647 w 1446"/>
              <a:gd name="T7" fmla="*/ 0 h 47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46" h="475">
                <a:moveTo>
                  <a:pt x="0" y="466"/>
                </a:moveTo>
                <a:cubicBezTo>
                  <a:pt x="85" y="461"/>
                  <a:pt x="344" y="475"/>
                  <a:pt x="512" y="438"/>
                </a:cubicBezTo>
                <a:cubicBezTo>
                  <a:pt x="680" y="401"/>
                  <a:pt x="852" y="315"/>
                  <a:pt x="1008" y="242"/>
                </a:cubicBezTo>
                <a:cubicBezTo>
                  <a:pt x="1164" y="169"/>
                  <a:pt x="1355" y="50"/>
                  <a:pt x="1446" y="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19" name="Freeform 13"/>
          <p:cNvSpPr>
            <a:spLocks/>
          </p:cNvSpPr>
          <p:nvPr/>
        </p:nvSpPr>
        <p:spPr bwMode="auto">
          <a:xfrm>
            <a:off x="2266953" y="4264925"/>
            <a:ext cx="936625" cy="845231"/>
          </a:xfrm>
          <a:custGeom>
            <a:avLst/>
            <a:gdLst>
              <a:gd name="T0" fmla="*/ 0 w 1452"/>
              <a:gd name="T1" fmla="*/ 2147483647 h 817"/>
              <a:gd name="T2" fmla="*/ 2147483647 w 1452"/>
              <a:gd name="T3" fmla="*/ 2147483647 h 817"/>
              <a:gd name="T4" fmla="*/ 2147483647 w 1452"/>
              <a:gd name="T5" fmla="*/ 2147483647 h 817"/>
              <a:gd name="T6" fmla="*/ 2147483647 w 1452"/>
              <a:gd name="T7" fmla="*/ 0 h 81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52" h="817">
                <a:moveTo>
                  <a:pt x="0" y="817"/>
                </a:moveTo>
                <a:cubicBezTo>
                  <a:pt x="60" y="669"/>
                  <a:pt x="121" y="521"/>
                  <a:pt x="272" y="408"/>
                </a:cubicBezTo>
                <a:cubicBezTo>
                  <a:pt x="423" y="295"/>
                  <a:pt x="710" y="204"/>
                  <a:pt x="907" y="136"/>
                </a:cubicBezTo>
                <a:cubicBezTo>
                  <a:pt x="1104" y="68"/>
                  <a:pt x="1354" y="23"/>
                  <a:pt x="1452" y="0"/>
                </a:cubicBezTo>
              </a:path>
            </a:pathLst>
          </a:custGeom>
          <a:noFill/>
          <a:ln w="28575" cmpd="sng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20" name="Freeform 14"/>
          <p:cNvSpPr>
            <a:spLocks/>
          </p:cNvSpPr>
          <p:nvPr/>
        </p:nvSpPr>
        <p:spPr bwMode="auto">
          <a:xfrm>
            <a:off x="2266953" y="4444829"/>
            <a:ext cx="936625" cy="665329"/>
          </a:xfrm>
          <a:custGeom>
            <a:avLst/>
            <a:gdLst>
              <a:gd name="T0" fmla="*/ 0 w 1452"/>
              <a:gd name="T1" fmla="*/ 2147483647 h 643"/>
              <a:gd name="T2" fmla="*/ 2147483647 w 1452"/>
              <a:gd name="T3" fmla="*/ 2147483647 h 643"/>
              <a:gd name="T4" fmla="*/ 2147483647 w 1452"/>
              <a:gd name="T5" fmla="*/ 2147483647 h 64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452" h="643">
                <a:moveTo>
                  <a:pt x="0" y="643"/>
                </a:moveTo>
                <a:cubicBezTo>
                  <a:pt x="378" y="419"/>
                  <a:pt x="756" y="196"/>
                  <a:pt x="998" y="98"/>
                </a:cubicBezTo>
                <a:cubicBezTo>
                  <a:pt x="1240" y="0"/>
                  <a:pt x="1377" y="68"/>
                  <a:pt x="1452" y="53"/>
                </a:cubicBezTo>
              </a:path>
            </a:pathLst>
          </a:custGeom>
          <a:noFill/>
          <a:ln w="28575" cmpd="sng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21" name="Freeform 15"/>
          <p:cNvSpPr>
            <a:spLocks/>
          </p:cNvSpPr>
          <p:nvPr/>
        </p:nvSpPr>
        <p:spPr bwMode="auto">
          <a:xfrm>
            <a:off x="2266953" y="4897685"/>
            <a:ext cx="936625" cy="373763"/>
          </a:xfrm>
          <a:custGeom>
            <a:avLst/>
            <a:gdLst>
              <a:gd name="T0" fmla="*/ 0 w 1452"/>
              <a:gd name="T1" fmla="*/ 2147483647 h 362"/>
              <a:gd name="T2" fmla="*/ 2147483647 w 1452"/>
              <a:gd name="T3" fmla="*/ 2147483647 h 362"/>
              <a:gd name="T4" fmla="*/ 2147483647 w 1452"/>
              <a:gd name="T5" fmla="*/ 2147483647 h 362"/>
              <a:gd name="T6" fmla="*/ 2147483647 w 1452"/>
              <a:gd name="T7" fmla="*/ 0 h 36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52" h="362">
                <a:moveTo>
                  <a:pt x="0" y="227"/>
                </a:moveTo>
                <a:cubicBezTo>
                  <a:pt x="242" y="242"/>
                  <a:pt x="484" y="257"/>
                  <a:pt x="681" y="272"/>
                </a:cubicBezTo>
                <a:cubicBezTo>
                  <a:pt x="878" y="287"/>
                  <a:pt x="1052" y="362"/>
                  <a:pt x="1180" y="317"/>
                </a:cubicBezTo>
                <a:cubicBezTo>
                  <a:pt x="1308" y="272"/>
                  <a:pt x="1407" y="53"/>
                  <a:pt x="1452" y="0"/>
                </a:cubicBezTo>
              </a:path>
            </a:pathLst>
          </a:custGeom>
          <a:noFill/>
          <a:ln w="28575" cmpd="sng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22" name="Freeform 20"/>
          <p:cNvSpPr>
            <a:spLocks/>
          </p:cNvSpPr>
          <p:nvPr/>
        </p:nvSpPr>
        <p:spPr bwMode="auto">
          <a:xfrm>
            <a:off x="2266953" y="4365733"/>
            <a:ext cx="919163" cy="744423"/>
          </a:xfrm>
          <a:custGeom>
            <a:avLst/>
            <a:gdLst>
              <a:gd name="T0" fmla="*/ 0 w 1426"/>
              <a:gd name="T1" fmla="*/ 2147483647 h 720"/>
              <a:gd name="T2" fmla="*/ 2147483647 w 1426"/>
              <a:gd name="T3" fmla="*/ 2147483647 h 720"/>
              <a:gd name="T4" fmla="*/ 2147483647 w 1426"/>
              <a:gd name="T5" fmla="*/ 2147483647 h 720"/>
              <a:gd name="T6" fmla="*/ 2147483647 w 1426"/>
              <a:gd name="T7" fmla="*/ 0 h 72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26" h="720">
                <a:moveTo>
                  <a:pt x="0" y="720"/>
                </a:moveTo>
                <a:cubicBezTo>
                  <a:pt x="99" y="684"/>
                  <a:pt x="432" y="590"/>
                  <a:pt x="596" y="507"/>
                </a:cubicBezTo>
                <a:cubicBezTo>
                  <a:pt x="760" y="424"/>
                  <a:pt x="850" y="303"/>
                  <a:pt x="988" y="219"/>
                </a:cubicBezTo>
                <a:cubicBezTo>
                  <a:pt x="1126" y="135"/>
                  <a:pt x="1335" y="46"/>
                  <a:pt x="1426" y="0"/>
                </a:cubicBezTo>
              </a:path>
            </a:pathLst>
          </a:custGeom>
          <a:noFill/>
          <a:ln w="28575" cmpd="sng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23" name="Freeform 31"/>
          <p:cNvSpPr>
            <a:spLocks/>
          </p:cNvSpPr>
          <p:nvPr/>
        </p:nvSpPr>
        <p:spPr bwMode="auto">
          <a:xfrm>
            <a:off x="2266953" y="4640239"/>
            <a:ext cx="936625" cy="469918"/>
          </a:xfrm>
          <a:custGeom>
            <a:avLst/>
            <a:gdLst>
              <a:gd name="T0" fmla="*/ 0 w 1452"/>
              <a:gd name="T1" fmla="*/ 2147483647 h 454"/>
              <a:gd name="T2" fmla="*/ 2147483647 w 1452"/>
              <a:gd name="T3" fmla="*/ 2147483647 h 454"/>
              <a:gd name="T4" fmla="*/ 2147483647 w 1452"/>
              <a:gd name="T5" fmla="*/ 2147483647 h 454"/>
              <a:gd name="T6" fmla="*/ 2147483647 w 1452"/>
              <a:gd name="T7" fmla="*/ 2147483647 h 454"/>
              <a:gd name="T8" fmla="*/ 2147483647 w 1452"/>
              <a:gd name="T9" fmla="*/ 0 h 4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52" h="454">
                <a:moveTo>
                  <a:pt x="0" y="454"/>
                </a:moveTo>
                <a:cubicBezTo>
                  <a:pt x="151" y="416"/>
                  <a:pt x="303" y="378"/>
                  <a:pt x="454" y="363"/>
                </a:cubicBezTo>
                <a:cubicBezTo>
                  <a:pt x="605" y="348"/>
                  <a:pt x="779" y="378"/>
                  <a:pt x="907" y="363"/>
                </a:cubicBezTo>
                <a:cubicBezTo>
                  <a:pt x="1035" y="348"/>
                  <a:pt x="1134" y="332"/>
                  <a:pt x="1225" y="272"/>
                </a:cubicBezTo>
                <a:cubicBezTo>
                  <a:pt x="1316" y="212"/>
                  <a:pt x="1414" y="45"/>
                  <a:pt x="1452" y="0"/>
                </a:cubicBezTo>
              </a:path>
            </a:pathLst>
          </a:custGeom>
          <a:noFill/>
          <a:ln w="28575" cmpd="sng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24" name="Freeform 22"/>
          <p:cNvSpPr>
            <a:spLocks/>
          </p:cNvSpPr>
          <p:nvPr/>
        </p:nvSpPr>
        <p:spPr bwMode="auto">
          <a:xfrm>
            <a:off x="3744916" y="4071066"/>
            <a:ext cx="1042987" cy="815764"/>
          </a:xfrm>
          <a:custGeom>
            <a:avLst/>
            <a:gdLst>
              <a:gd name="T0" fmla="*/ 0 w 1315"/>
              <a:gd name="T1" fmla="*/ 2147483647 h 681"/>
              <a:gd name="T2" fmla="*/ 2147483647 w 1315"/>
              <a:gd name="T3" fmla="*/ 2147483647 h 681"/>
              <a:gd name="T4" fmla="*/ 2147483647 w 1315"/>
              <a:gd name="T5" fmla="*/ 0 h 681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315" h="681">
                <a:moveTo>
                  <a:pt x="0" y="681"/>
                </a:moveTo>
                <a:cubicBezTo>
                  <a:pt x="230" y="669"/>
                  <a:pt x="461" y="658"/>
                  <a:pt x="680" y="545"/>
                </a:cubicBezTo>
                <a:cubicBezTo>
                  <a:pt x="899" y="432"/>
                  <a:pt x="1209" y="91"/>
                  <a:pt x="1315" y="0"/>
                </a:cubicBezTo>
              </a:path>
            </a:pathLst>
          </a:custGeom>
          <a:noFill/>
          <a:ln w="28575" cmpd="sng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25" name="Freeform 23"/>
          <p:cNvSpPr>
            <a:spLocks/>
          </p:cNvSpPr>
          <p:nvPr/>
        </p:nvSpPr>
        <p:spPr bwMode="auto">
          <a:xfrm>
            <a:off x="3744913" y="5001596"/>
            <a:ext cx="1008062" cy="387720"/>
          </a:xfrm>
          <a:custGeom>
            <a:avLst/>
            <a:gdLst>
              <a:gd name="T0" fmla="*/ 0 w 1270"/>
              <a:gd name="T1" fmla="*/ 0 h 324"/>
              <a:gd name="T2" fmla="*/ 2147483647 w 1270"/>
              <a:gd name="T3" fmla="*/ 2147483647 h 324"/>
              <a:gd name="T4" fmla="*/ 2147483647 w 1270"/>
              <a:gd name="T5" fmla="*/ 2147483647 h 32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270" h="324">
                <a:moveTo>
                  <a:pt x="0" y="0"/>
                </a:moveTo>
                <a:cubicBezTo>
                  <a:pt x="347" y="155"/>
                  <a:pt x="695" y="310"/>
                  <a:pt x="907" y="317"/>
                </a:cubicBezTo>
                <a:cubicBezTo>
                  <a:pt x="1119" y="324"/>
                  <a:pt x="1210" y="90"/>
                  <a:pt x="1270" y="45"/>
                </a:cubicBezTo>
              </a:path>
            </a:pathLst>
          </a:custGeom>
          <a:noFill/>
          <a:ln w="28575" cmpd="sng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26" name="Freeform 24"/>
          <p:cNvSpPr>
            <a:spLocks/>
          </p:cNvSpPr>
          <p:nvPr/>
        </p:nvSpPr>
        <p:spPr bwMode="auto">
          <a:xfrm>
            <a:off x="3600450" y="4779818"/>
            <a:ext cx="1079500" cy="353601"/>
          </a:xfrm>
          <a:custGeom>
            <a:avLst/>
            <a:gdLst>
              <a:gd name="T0" fmla="*/ 0 w 1361"/>
              <a:gd name="T1" fmla="*/ 2147483647 h 295"/>
              <a:gd name="T2" fmla="*/ 2147483647 w 1361"/>
              <a:gd name="T3" fmla="*/ 2147483647 h 295"/>
              <a:gd name="T4" fmla="*/ 2147483647 w 1361"/>
              <a:gd name="T5" fmla="*/ 0 h 29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361" h="295">
                <a:moveTo>
                  <a:pt x="0" y="136"/>
                </a:moveTo>
                <a:cubicBezTo>
                  <a:pt x="340" y="215"/>
                  <a:pt x="681" y="295"/>
                  <a:pt x="908" y="272"/>
                </a:cubicBezTo>
                <a:cubicBezTo>
                  <a:pt x="1135" y="249"/>
                  <a:pt x="1293" y="38"/>
                  <a:pt x="1361" y="0"/>
                </a:cubicBezTo>
              </a:path>
            </a:pathLst>
          </a:custGeom>
          <a:noFill/>
          <a:ln w="28575" cmpd="sng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27" name="Freeform 25"/>
          <p:cNvSpPr>
            <a:spLocks/>
          </p:cNvSpPr>
          <p:nvPr/>
        </p:nvSpPr>
        <p:spPr bwMode="auto">
          <a:xfrm>
            <a:off x="3600450" y="4398303"/>
            <a:ext cx="1079500" cy="488528"/>
          </a:xfrm>
          <a:custGeom>
            <a:avLst/>
            <a:gdLst>
              <a:gd name="T0" fmla="*/ 0 w 1360"/>
              <a:gd name="T1" fmla="*/ 2147483647 h 408"/>
              <a:gd name="T2" fmla="*/ 2147483647 w 1360"/>
              <a:gd name="T3" fmla="*/ 2147483647 h 408"/>
              <a:gd name="T4" fmla="*/ 2147483647 w 1360"/>
              <a:gd name="T5" fmla="*/ 0 h 40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360" h="408">
                <a:moveTo>
                  <a:pt x="0" y="408"/>
                </a:moveTo>
                <a:cubicBezTo>
                  <a:pt x="187" y="368"/>
                  <a:pt x="892" y="238"/>
                  <a:pt x="1119" y="170"/>
                </a:cubicBezTo>
                <a:cubicBezTo>
                  <a:pt x="1346" y="102"/>
                  <a:pt x="1310" y="35"/>
                  <a:pt x="1360" y="0"/>
                </a:cubicBezTo>
              </a:path>
            </a:pathLst>
          </a:custGeom>
          <a:noFill/>
          <a:ln w="28575" cmpd="sng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28" name="Freeform 26"/>
          <p:cNvSpPr>
            <a:spLocks/>
          </p:cNvSpPr>
          <p:nvPr/>
        </p:nvSpPr>
        <p:spPr bwMode="auto">
          <a:xfrm>
            <a:off x="3600453" y="4917847"/>
            <a:ext cx="1044575" cy="110112"/>
          </a:xfrm>
          <a:custGeom>
            <a:avLst/>
            <a:gdLst>
              <a:gd name="T0" fmla="*/ 0 w 1316"/>
              <a:gd name="T1" fmla="*/ 0 h 91"/>
              <a:gd name="T2" fmla="*/ 2147483647 w 1316"/>
              <a:gd name="T3" fmla="*/ 2147483647 h 91"/>
              <a:gd name="T4" fmla="*/ 2147483647 w 1316"/>
              <a:gd name="T5" fmla="*/ 2147483647 h 91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316" h="91">
                <a:moveTo>
                  <a:pt x="0" y="0"/>
                </a:moveTo>
                <a:cubicBezTo>
                  <a:pt x="253" y="15"/>
                  <a:pt x="507" y="30"/>
                  <a:pt x="726" y="45"/>
                </a:cubicBezTo>
                <a:cubicBezTo>
                  <a:pt x="945" y="60"/>
                  <a:pt x="1210" y="83"/>
                  <a:pt x="1316" y="91"/>
                </a:cubicBezTo>
              </a:path>
            </a:pathLst>
          </a:custGeom>
          <a:noFill/>
          <a:ln w="28575" cmpd="sng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" name="Title 1"/>
          <p:cNvSpPr txBox="1">
            <a:spLocks/>
          </p:cNvSpPr>
          <p:nvPr/>
        </p:nvSpPr>
        <p:spPr>
          <a:xfrm>
            <a:off x="183135" y="229668"/>
            <a:ext cx="6191348" cy="526199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735" baseline="0">
                <a:solidFill>
                  <a:schemeClr val="accent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5pPr>
            <a:lvl6pPr marL="446639"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</a:defRPr>
            </a:lvl6pPr>
            <a:lvl7pPr marL="893277"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</a:defRPr>
            </a:lvl7pPr>
            <a:lvl8pPr marL="1339916"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</a:defRPr>
            </a:lvl8pPr>
            <a:lvl9pPr marL="1786555"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35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ＭＳ Ｐゴシック" charset="0"/>
              </a:rPr>
              <a:t>Initialized climate predictions</a:t>
            </a:r>
            <a:endParaRPr kumimoji="0" lang="en-US" sz="273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401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reeform 3"/>
          <p:cNvSpPr>
            <a:spLocks/>
          </p:cNvSpPr>
          <p:nvPr/>
        </p:nvSpPr>
        <p:spPr bwMode="auto">
          <a:xfrm>
            <a:off x="466725" y="2206907"/>
            <a:ext cx="8426450" cy="3376270"/>
          </a:xfrm>
          <a:custGeom>
            <a:avLst/>
            <a:gdLst>
              <a:gd name="T0" fmla="*/ 0 w 5852"/>
              <a:gd name="T1" fmla="*/ 2147483647 h 2177"/>
              <a:gd name="T2" fmla="*/ 2147483647 w 5852"/>
              <a:gd name="T3" fmla="*/ 2147483647 h 2177"/>
              <a:gd name="T4" fmla="*/ 2147483647 w 5852"/>
              <a:gd name="T5" fmla="*/ 2147483647 h 2177"/>
              <a:gd name="T6" fmla="*/ 2147483647 w 5852"/>
              <a:gd name="T7" fmla="*/ 2147483647 h 2177"/>
              <a:gd name="T8" fmla="*/ 2147483647 w 5852"/>
              <a:gd name="T9" fmla="*/ 2147483647 h 2177"/>
              <a:gd name="T10" fmla="*/ 2147483647 w 5852"/>
              <a:gd name="T11" fmla="*/ 2147483647 h 2177"/>
              <a:gd name="T12" fmla="*/ 2147483647 w 5852"/>
              <a:gd name="T13" fmla="*/ 2147483647 h 2177"/>
              <a:gd name="T14" fmla="*/ 2147483647 w 5852"/>
              <a:gd name="T15" fmla="*/ 2147483647 h 2177"/>
              <a:gd name="T16" fmla="*/ 2147483647 w 5852"/>
              <a:gd name="T17" fmla="*/ 2147483647 h 2177"/>
              <a:gd name="T18" fmla="*/ 2147483647 w 5852"/>
              <a:gd name="T19" fmla="*/ 2147483647 h 2177"/>
              <a:gd name="T20" fmla="*/ 2147483647 w 5852"/>
              <a:gd name="T21" fmla="*/ 0 h 217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852" h="2177">
                <a:moveTo>
                  <a:pt x="0" y="2177"/>
                </a:moveTo>
                <a:cubicBezTo>
                  <a:pt x="144" y="2060"/>
                  <a:pt x="288" y="1943"/>
                  <a:pt x="409" y="1905"/>
                </a:cubicBezTo>
                <a:cubicBezTo>
                  <a:pt x="530" y="1867"/>
                  <a:pt x="620" y="1935"/>
                  <a:pt x="726" y="1950"/>
                </a:cubicBezTo>
                <a:cubicBezTo>
                  <a:pt x="832" y="1965"/>
                  <a:pt x="863" y="2041"/>
                  <a:pt x="1044" y="1996"/>
                </a:cubicBezTo>
                <a:cubicBezTo>
                  <a:pt x="1225" y="1951"/>
                  <a:pt x="1558" y="1724"/>
                  <a:pt x="1815" y="1678"/>
                </a:cubicBezTo>
                <a:cubicBezTo>
                  <a:pt x="2072" y="1632"/>
                  <a:pt x="2291" y="1851"/>
                  <a:pt x="2586" y="1723"/>
                </a:cubicBezTo>
                <a:cubicBezTo>
                  <a:pt x="2881" y="1595"/>
                  <a:pt x="3313" y="1083"/>
                  <a:pt x="3584" y="907"/>
                </a:cubicBezTo>
                <a:cubicBezTo>
                  <a:pt x="3855" y="731"/>
                  <a:pt x="4014" y="771"/>
                  <a:pt x="4210" y="665"/>
                </a:cubicBezTo>
                <a:cubicBezTo>
                  <a:pt x="4406" y="559"/>
                  <a:pt x="4527" y="353"/>
                  <a:pt x="4763" y="272"/>
                </a:cubicBezTo>
                <a:cubicBezTo>
                  <a:pt x="4999" y="191"/>
                  <a:pt x="5444" y="226"/>
                  <a:pt x="5625" y="181"/>
                </a:cubicBezTo>
                <a:cubicBezTo>
                  <a:pt x="5806" y="136"/>
                  <a:pt x="5814" y="30"/>
                  <a:pt x="5852" y="0"/>
                </a:cubicBezTo>
              </a:path>
            </a:pathLst>
          </a:custGeom>
          <a:noFill/>
          <a:ln w="57150" cmpd="sng">
            <a:solidFill>
              <a:srgbClr val="00030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31" name="Text Box 9"/>
          <p:cNvSpPr txBox="1">
            <a:spLocks noChangeArrowheads="1"/>
          </p:cNvSpPr>
          <p:nvPr/>
        </p:nvSpPr>
        <p:spPr bwMode="auto">
          <a:xfrm>
            <a:off x="3779841" y="5935226"/>
            <a:ext cx="1944687" cy="369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>
                <a:solidFill>
                  <a:srgbClr val="000308"/>
                </a:solidFill>
                <a:latin typeface="Calibri" charset="0"/>
              </a:rPr>
              <a:t>Observations</a:t>
            </a:r>
            <a:endParaRPr lang="en-US">
              <a:solidFill>
                <a:srgbClr val="000308"/>
              </a:solidFill>
              <a:latin typeface="Calibri" charset="0"/>
            </a:endParaRPr>
          </a:p>
        </p:txBody>
      </p:sp>
      <p:sp>
        <p:nvSpPr>
          <p:cNvPr id="22532" name="Text Box 12"/>
          <p:cNvSpPr txBox="1">
            <a:spLocks noChangeArrowheads="1"/>
          </p:cNvSpPr>
          <p:nvPr/>
        </p:nvSpPr>
        <p:spPr bwMode="auto">
          <a:xfrm>
            <a:off x="107950" y="5725856"/>
            <a:ext cx="935038" cy="372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>
                <a:latin typeface="Calibri" charset="0"/>
              </a:rPr>
              <a:t> </a:t>
            </a:r>
            <a:r>
              <a:rPr lang="en-GB">
                <a:solidFill>
                  <a:srgbClr val="000308"/>
                </a:solidFill>
                <a:latin typeface="Calibri" charset="0"/>
              </a:rPr>
              <a:t>1960</a:t>
            </a:r>
            <a:endParaRPr lang="en-US">
              <a:solidFill>
                <a:srgbClr val="000308"/>
              </a:solidFill>
              <a:latin typeface="Calibri" charset="0"/>
            </a:endParaRPr>
          </a:p>
        </p:txBody>
      </p:sp>
      <p:sp>
        <p:nvSpPr>
          <p:cNvPr id="22533" name="Text Box 29"/>
          <p:cNvSpPr txBox="1">
            <a:spLocks noChangeArrowheads="1"/>
          </p:cNvSpPr>
          <p:nvPr/>
        </p:nvSpPr>
        <p:spPr bwMode="auto">
          <a:xfrm>
            <a:off x="7958141" y="5725856"/>
            <a:ext cx="93503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dirty="0">
                <a:solidFill>
                  <a:srgbClr val="000308"/>
                </a:solidFill>
                <a:latin typeface="Calibri" charset="0"/>
              </a:rPr>
              <a:t> </a:t>
            </a:r>
            <a:r>
              <a:rPr lang="en-GB" dirty="0" smtClean="0">
                <a:solidFill>
                  <a:srgbClr val="000308"/>
                </a:solidFill>
                <a:latin typeface="Calibri" charset="0"/>
              </a:rPr>
              <a:t>2019</a:t>
            </a:r>
            <a:endParaRPr lang="en-US" dirty="0">
              <a:solidFill>
                <a:srgbClr val="000308"/>
              </a:solidFill>
              <a:latin typeface="Calibri" charset="0"/>
            </a:endParaRPr>
          </a:p>
        </p:txBody>
      </p:sp>
      <p:sp>
        <p:nvSpPr>
          <p:cNvPr id="22534" name="Text Box 37"/>
          <p:cNvSpPr txBox="1">
            <a:spLocks noChangeArrowheads="1"/>
          </p:cNvSpPr>
          <p:nvPr/>
        </p:nvSpPr>
        <p:spPr bwMode="auto">
          <a:xfrm>
            <a:off x="5795963" y="938286"/>
            <a:ext cx="1871662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dirty="0">
                <a:solidFill>
                  <a:srgbClr val="990099"/>
                </a:solidFill>
                <a:latin typeface="Calibri" charset="0"/>
              </a:rPr>
              <a:t>5-member prediction started 1 Nov </a:t>
            </a:r>
            <a:r>
              <a:rPr lang="en-GB" dirty="0" smtClean="0">
                <a:solidFill>
                  <a:srgbClr val="990099"/>
                </a:solidFill>
                <a:latin typeface="Calibri" charset="0"/>
              </a:rPr>
              <a:t>2019</a:t>
            </a:r>
            <a:endParaRPr lang="en-US" dirty="0">
              <a:solidFill>
                <a:srgbClr val="990099"/>
              </a:solidFill>
              <a:latin typeface="Calibri" charset="0"/>
            </a:endParaRPr>
          </a:p>
        </p:txBody>
      </p:sp>
      <p:sp>
        <p:nvSpPr>
          <p:cNvPr id="22535" name="Line 10"/>
          <p:cNvSpPr>
            <a:spLocks noChangeShapeType="1"/>
          </p:cNvSpPr>
          <p:nvPr/>
        </p:nvSpPr>
        <p:spPr bwMode="auto">
          <a:xfrm flipV="1">
            <a:off x="4716463" y="4402956"/>
            <a:ext cx="215900" cy="1532271"/>
          </a:xfrm>
          <a:prstGeom prst="line">
            <a:avLst/>
          </a:prstGeom>
          <a:noFill/>
          <a:ln w="9525">
            <a:solidFill>
              <a:srgbClr val="00030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36" name="Text Box 28"/>
          <p:cNvSpPr txBox="1">
            <a:spLocks noChangeArrowheads="1"/>
          </p:cNvSpPr>
          <p:nvPr/>
        </p:nvSpPr>
        <p:spPr bwMode="auto">
          <a:xfrm>
            <a:off x="3275013" y="2487615"/>
            <a:ext cx="1871662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>
                <a:solidFill>
                  <a:srgbClr val="009900"/>
                </a:solidFill>
                <a:latin typeface="Calibri" charset="0"/>
              </a:rPr>
              <a:t>5-member prediction started 1 Nov 1962</a:t>
            </a:r>
            <a:endParaRPr lang="en-US">
              <a:solidFill>
                <a:srgbClr val="009900"/>
              </a:solidFill>
              <a:latin typeface="Calibri" charset="0"/>
            </a:endParaRPr>
          </a:p>
        </p:txBody>
      </p:sp>
      <p:sp>
        <p:nvSpPr>
          <p:cNvPr id="22537" name="Text Box 17"/>
          <p:cNvSpPr txBox="1">
            <a:spLocks noChangeArrowheads="1"/>
          </p:cNvSpPr>
          <p:nvPr/>
        </p:nvSpPr>
        <p:spPr bwMode="auto">
          <a:xfrm>
            <a:off x="1619253" y="2687680"/>
            <a:ext cx="1871663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>
                <a:solidFill>
                  <a:srgbClr val="CC0000"/>
                </a:solidFill>
                <a:latin typeface="Calibri" charset="0"/>
              </a:rPr>
              <a:t>5-member prediction started 1 Nov 1961</a:t>
            </a:r>
            <a:endParaRPr lang="en-US">
              <a:solidFill>
                <a:srgbClr val="CC0000"/>
              </a:solidFill>
              <a:latin typeface="Calibri" charset="0"/>
            </a:endParaRPr>
          </a:p>
        </p:txBody>
      </p:sp>
      <p:sp>
        <p:nvSpPr>
          <p:cNvPr id="22538" name="Text Box 11"/>
          <p:cNvSpPr txBox="1">
            <a:spLocks noChangeArrowheads="1"/>
          </p:cNvSpPr>
          <p:nvPr/>
        </p:nvSpPr>
        <p:spPr bwMode="auto">
          <a:xfrm>
            <a:off x="-107950" y="3387128"/>
            <a:ext cx="1871663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>
                <a:solidFill>
                  <a:srgbClr val="0070C0"/>
                </a:solidFill>
                <a:latin typeface="Calibri" charset="0"/>
              </a:rPr>
              <a:t>5-member prediction started 1 Nov 1960</a:t>
            </a:r>
            <a:endParaRPr lang="en-US">
              <a:solidFill>
                <a:srgbClr val="0070C0"/>
              </a:solidFill>
              <a:latin typeface="Calibri" charset="0"/>
            </a:endParaRPr>
          </a:p>
        </p:txBody>
      </p:sp>
      <p:sp>
        <p:nvSpPr>
          <p:cNvPr id="22539" name="Freeform 6"/>
          <p:cNvSpPr>
            <a:spLocks/>
          </p:cNvSpPr>
          <p:nvPr/>
        </p:nvSpPr>
        <p:spPr bwMode="auto">
          <a:xfrm>
            <a:off x="679450" y="4680562"/>
            <a:ext cx="1155700" cy="704100"/>
          </a:xfrm>
          <a:custGeom>
            <a:avLst/>
            <a:gdLst>
              <a:gd name="T0" fmla="*/ 0 w 1457"/>
              <a:gd name="T1" fmla="*/ 2147483647 h 556"/>
              <a:gd name="T2" fmla="*/ 2147483647 w 1457"/>
              <a:gd name="T3" fmla="*/ 2147483647 h 556"/>
              <a:gd name="T4" fmla="*/ 2147483647 w 1457"/>
              <a:gd name="T5" fmla="*/ 2147483647 h 556"/>
              <a:gd name="T6" fmla="*/ 2147483647 w 1457"/>
              <a:gd name="T7" fmla="*/ 2147483647 h 556"/>
              <a:gd name="T8" fmla="*/ 2147483647 w 1457"/>
              <a:gd name="T9" fmla="*/ 0 h 55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57" h="556">
                <a:moveTo>
                  <a:pt x="0" y="556"/>
                </a:moveTo>
                <a:cubicBezTo>
                  <a:pt x="75" y="435"/>
                  <a:pt x="151" y="315"/>
                  <a:pt x="227" y="239"/>
                </a:cubicBezTo>
                <a:cubicBezTo>
                  <a:pt x="303" y="163"/>
                  <a:pt x="315" y="126"/>
                  <a:pt x="454" y="102"/>
                </a:cubicBezTo>
                <a:cubicBezTo>
                  <a:pt x="593" y="78"/>
                  <a:pt x="898" y="109"/>
                  <a:pt x="1065" y="92"/>
                </a:cubicBezTo>
                <a:cubicBezTo>
                  <a:pt x="1232" y="75"/>
                  <a:pt x="1375" y="19"/>
                  <a:pt x="1457" y="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40" name="Freeform 7"/>
          <p:cNvSpPr>
            <a:spLocks/>
          </p:cNvSpPr>
          <p:nvPr/>
        </p:nvSpPr>
        <p:spPr bwMode="auto">
          <a:xfrm>
            <a:off x="679453" y="5248184"/>
            <a:ext cx="1147763" cy="136478"/>
          </a:xfrm>
          <a:custGeom>
            <a:avLst/>
            <a:gdLst>
              <a:gd name="T0" fmla="*/ 0 w 1457"/>
              <a:gd name="T1" fmla="*/ 2147483647 h 176"/>
              <a:gd name="T2" fmla="*/ 2147483647 w 1457"/>
              <a:gd name="T3" fmla="*/ 2147483647 h 176"/>
              <a:gd name="T4" fmla="*/ 2147483647 w 1457"/>
              <a:gd name="T5" fmla="*/ 2147483647 h 176"/>
              <a:gd name="T6" fmla="*/ 2147483647 w 1457"/>
              <a:gd name="T7" fmla="*/ 2147483647 h 176"/>
              <a:gd name="T8" fmla="*/ 2147483647 w 1457"/>
              <a:gd name="T9" fmla="*/ 0 h 1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57" h="176">
                <a:moveTo>
                  <a:pt x="0" y="176"/>
                </a:moveTo>
                <a:cubicBezTo>
                  <a:pt x="45" y="157"/>
                  <a:pt x="91" y="138"/>
                  <a:pt x="182" y="131"/>
                </a:cubicBezTo>
                <a:cubicBezTo>
                  <a:pt x="273" y="124"/>
                  <a:pt x="386" y="147"/>
                  <a:pt x="545" y="131"/>
                </a:cubicBezTo>
                <a:cubicBezTo>
                  <a:pt x="704" y="115"/>
                  <a:pt x="983" y="57"/>
                  <a:pt x="1135" y="35"/>
                </a:cubicBezTo>
                <a:cubicBezTo>
                  <a:pt x="1287" y="13"/>
                  <a:pt x="1390" y="7"/>
                  <a:pt x="1457" y="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41" name="Freeform 8"/>
          <p:cNvSpPr>
            <a:spLocks/>
          </p:cNvSpPr>
          <p:nvPr/>
        </p:nvSpPr>
        <p:spPr bwMode="auto">
          <a:xfrm>
            <a:off x="679453" y="4404506"/>
            <a:ext cx="1147763" cy="980157"/>
          </a:xfrm>
          <a:custGeom>
            <a:avLst/>
            <a:gdLst>
              <a:gd name="T0" fmla="*/ 0 w 1446"/>
              <a:gd name="T1" fmla="*/ 2147483647 h 706"/>
              <a:gd name="T2" fmla="*/ 2147483647 w 1446"/>
              <a:gd name="T3" fmla="*/ 2147483647 h 706"/>
              <a:gd name="T4" fmla="*/ 2147483647 w 1446"/>
              <a:gd name="T5" fmla="*/ 2147483647 h 706"/>
              <a:gd name="T6" fmla="*/ 2147483647 w 1446"/>
              <a:gd name="T7" fmla="*/ 0 h 70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46" h="706">
                <a:moveTo>
                  <a:pt x="0" y="706"/>
                </a:moveTo>
                <a:cubicBezTo>
                  <a:pt x="128" y="664"/>
                  <a:pt x="250" y="622"/>
                  <a:pt x="408" y="570"/>
                </a:cubicBezTo>
                <a:cubicBezTo>
                  <a:pt x="566" y="518"/>
                  <a:pt x="777" y="487"/>
                  <a:pt x="950" y="392"/>
                </a:cubicBezTo>
                <a:cubicBezTo>
                  <a:pt x="1123" y="297"/>
                  <a:pt x="1343" y="82"/>
                  <a:pt x="1446" y="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42" name="Freeform 18"/>
          <p:cNvSpPr>
            <a:spLocks/>
          </p:cNvSpPr>
          <p:nvPr/>
        </p:nvSpPr>
        <p:spPr bwMode="auto">
          <a:xfrm>
            <a:off x="679453" y="4665053"/>
            <a:ext cx="1147763" cy="719609"/>
          </a:xfrm>
          <a:custGeom>
            <a:avLst/>
            <a:gdLst>
              <a:gd name="T0" fmla="*/ 0 w 1446"/>
              <a:gd name="T1" fmla="*/ 2147483647 h 636"/>
              <a:gd name="T2" fmla="*/ 2147483647 w 1446"/>
              <a:gd name="T3" fmla="*/ 2147483647 h 636"/>
              <a:gd name="T4" fmla="*/ 2147483647 w 1446"/>
              <a:gd name="T5" fmla="*/ 2147483647 h 636"/>
              <a:gd name="T6" fmla="*/ 2147483647 w 1446"/>
              <a:gd name="T7" fmla="*/ 2147483647 h 636"/>
              <a:gd name="T8" fmla="*/ 2147483647 w 1446"/>
              <a:gd name="T9" fmla="*/ 0 h 6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46" h="636">
                <a:moveTo>
                  <a:pt x="0" y="636"/>
                </a:moveTo>
                <a:cubicBezTo>
                  <a:pt x="72" y="601"/>
                  <a:pt x="316" y="520"/>
                  <a:pt x="432" y="426"/>
                </a:cubicBezTo>
                <a:cubicBezTo>
                  <a:pt x="548" y="332"/>
                  <a:pt x="584" y="123"/>
                  <a:pt x="697" y="69"/>
                </a:cubicBezTo>
                <a:cubicBezTo>
                  <a:pt x="810" y="15"/>
                  <a:pt x="986" y="114"/>
                  <a:pt x="1111" y="103"/>
                </a:cubicBezTo>
                <a:cubicBezTo>
                  <a:pt x="1236" y="92"/>
                  <a:pt x="1376" y="21"/>
                  <a:pt x="1446" y="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43" name="Freeform 19"/>
          <p:cNvSpPr>
            <a:spLocks/>
          </p:cNvSpPr>
          <p:nvPr/>
        </p:nvSpPr>
        <p:spPr bwMode="auto">
          <a:xfrm>
            <a:off x="679450" y="4680563"/>
            <a:ext cx="1155700" cy="721161"/>
          </a:xfrm>
          <a:custGeom>
            <a:avLst/>
            <a:gdLst>
              <a:gd name="T0" fmla="*/ 0 w 1446"/>
              <a:gd name="T1" fmla="*/ 2147483647 h 475"/>
              <a:gd name="T2" fmla="*/ 2147483647 w 1446"/>
              <a:gd name="T3" fmla="*/ 2147483647 h 475"/>
              <a:gd name="T4" fmla="*/ 2147483647 w 1446"/>
              <a:gd name="T5" fmla="*/ 2147483647 h 475"/>
              <a:gd name="T6" fmla="*/ 2147483647 w 1446"/>
              <a:gd name="T7" fmla="*/ 0 h 47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46" h="475">
                <a:moveTo>
                  <a:pt x="0" y="466"/>
                </a:moveTo>
                <a:cubicBezTo>
                  <a:pt x="85" y="461"/>
                  <a:pt x="344" y="475"/>
                  <a:pt x="512" y="438"/>
                </a:cubicBezTo>
                <a:cubicBezTo>
                  <a:pt x="680" y="401"/>
                  <a:pt x="852" y="315"/>
                  <a:pt x="1008" y="242"/>
                </a:cubicBezTo>
                <a:cubicBezTo>
                  <a:pt x="1164" y="169"/>
                  <a:pt x="1355" y="50"/>
                  <a:pt x="1446" y="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44" name="Freeform 13"/>
          <p:cNvSpPr>
            <a:spLocks/>
          </p:cNvSpPr>
          <p:nvPr/>
        </p:nvSpPr>
        <p:spPr bwMode="auto">
          <a:xfrm>
            <a:off x="2266953" y="4264925"/>
            <a:ext cx="936625" cy="845231"/>
          </a:xfrm>
          <a:custGeom>
            <a:avLst/>
            <a:gdLst>
              <a:gd name="T0" fmla="*/ 0 w 1452"/>
              <a:gd name="T1" fmla="*/ 2147483647 h 817"/>
              <a:gd name="T2" fmla="*/ 2147483647 w 1452"/>
              <a:gd name="T3" fmla="*/ 2147483647 h 817"/>
              <a:gd name="T4" fmla="*/ 2147483647 w 1452"/>
              <a:gd name="T5" fmla="*/ 2147483647 h 817"/>
              <a:gd name="T6" fmla="*/ 2147483647 w 1452"/>
              <a:gd name="T7" fmla="*/ 0 h 81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52" h="817">
                <a:moveTo>
                  <a:pt x="0" y="817"/>
                </a:moveTo>
                <a:cubicBezTo>
                  <a:pt x="60" y="669"/>
                  <a:pt x="121" y="521"/>
                  <a:pt x="272" y="408"/>
                </a:cubicBezTo>
                <a:cubicBezTo>
                  <a:pt x="423" y="295"/>
                  <a:pt x="710" y="204"/>
                  <a:pt x="907" y="136"/>
                </a:cubicBezTo>
                <a:cubicBezTo>
                  <a:pt x="1104" y="68"/>
                  <a:pt x="1354" y="23"/>
                  <a:pt x="1452" y="0"/>
                </a:cubicBezTo>
              </a:path>
            </a:pathLst>
          </a:custGeom>
          <a:noFill/>
          <a:ln w="28575" cmpd="sng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45" name="Freeform 14"/>
          <p:cNvSpPr>
            <a:spLocks/>
          </p:cNvSpPr>
          <p:nvPr/>
        </p:nvSpPr>
        <p:spPr bwMode="auto">
          <a:xfrm>
            <a:off x="2266953" y="4444829"/>
            <a:ext cx="936625" cy="665329"/>
          </a:xfrm>
          <a:custGeom>
            <a:avLst/>
            <a:gdLst>
              <a:gd name="T0" fmla="*/ 0 w 1452"/>
              <a:gd name="T1" fmla="*/ 2147483647 h 643"/>
              <a:gd name="T2" fmla="*/ 2147483647 w 1452"/>
              <a:gd name="T3" fmla="*/ 2147483647 h 643"/>
              <a:gd name="T4" fmla="*/ 2147483647 w 1452"/>
              <a:gd name="T5" fmla="*/ 2147483647 h 64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452" h="643">
                <a:moveTo>
                  <a:pt x="0" y="643"/>
                </a:moveTo>
                <a:cubicBezTo>
                  <a:pt x="378" y="419"/>
                  <a:pt x="756" y="196"/>
                  <a:pt x="998" y="98"/>
                </a:cubicBezTo>
                <a:cubicBezTo>
                  <a:pt x="1240" y="0"/>
                  <a:pt x="1377" y="68"/>
                  <a:pt x="1452" y="53"/>
                </a:cubicBezTo>
              </a:path>
            </a:pathLst>
          </a:custGeom>
          <a:noFill/>
          <a:ln w="28575" cmpd="sng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46" name="Freeform 15"/>
          <p:cNvSpPr>
            <a:spLocks/>
          </p:cNvSpPr>
          <p:nvPr/>
        </p:nvSpPr>
        <p:spPr bwMode="auto">
          <a:xfrm>
            <a:off x="2266953" y="4897685"/>
            <a:ext cx="936625" cy="373763"/>
          </a:xfrm>
          <a:custGeom>
            <a:avLst/>
            <a:gdLst>
              <a:gd name="T0" fmla="*/ 0 w 1452"/>
              <a:gd name="T1" fmla="*/ 2147483647 h 362"/>
              <a:gd name="T2" fmla="*/ 2147483647 w 1452"/>
              <a:gd name="T3" fmla="*/ 2147483647 h 362"/>
              <a:gd name="T4" fmla="*/ 2147483647 w 1452"/>
              <a:gd name="T5" fmla="*/ 2147483647 h 362"/>
              <a:gd name="T6" fmla="*/ 2147483647 w 1452"/>
              <a:gd name="T7" fmla="*/ 0 h 36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52" h="362">
                <a:moveTo>
                  <a:pt x="0" y="227"/>
                </a:moveTo>
                <a:cubicBezTo>
                  <a:pt x="242" y="242"/>
                  <a:pt x="484" y="257"/>
                  <a:pt x="681" y="272"/>
                </a:cubicBezTo>
                <a:cubicBezTo>
                  <a:pt x="878" y="287"/>
                  <a:pt x="1052" y="362"/>
                  <a:pt x="1180" y="317"/>
                </a:cubicBezTo>
                <a:cubicBezTo>
                  <a:pt x="1308" y="272"/>
                  <a:pt x="1407" y="53"/>
                  <a:pt x="1452" y="0"/>
                </a:cubicBezTo>
              </a:path>
            </a:pathLst>
          </a:custGeom>
          <a:noFill/>
          <a:ln w="28575" cmpd="sng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47" name="Freeform 20"/>
          <p:cNvSpPr>
            <a:spLocks/>
          </p:cNvSpPr>
          <p:nvPr/>
        </p:nvSpPr>
        <p:spPr bwMode="auto">
          <a:xfrm>
            <a:off x="2266953" y="4365733"/>
            <a:ext cx="919163" cy="744423"/>
          </a:xfrm>
          <a:custGeom>
            <a:avLst/>
            <a:gdLst>
              <a:gd name="T0" fmla="*/ 0 w 1426"/>
              <a:gd name="T1" fmla="*/ 2147483647 h 720"/>
              <a:gd name="T2" fmla="*/ 2147483647 w 1426"/>
              <a:gd name="T3" fmla="*/ 2147483647 h 720"/>
              <a:gd name="T4" fmla="*/ 2147483647 w 1426"/>
              <a:gd name="T5" fmla="*/ 2147483647 h 720"/>
              <a:gd name="T6" fmla="*/ 2147483647 w 1426"/>
              <a:gd name="T7" fmla="*/ 0 h 72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26" h="720">
                <a:moveTo>
                  <a:pt x="0" y="720"/>
                </a:moveTo>
                <a:cubicBezTo>
                  <a:pt x="99" y="684"/>
                  <a:pt x="432" y="590"/>
                  <a:pt x="596" y="507"/>
                </a:cubicBezTo>
                <a:cubicBezTo>
                  <a:pt x="760" y="424"/>
                  <a:pt x="850" y="303"/>
                  <a:pt x="988" y="219"/>
                </a:cubicBezTo>
                <a:cubicBezTo>
                  <a:pt x="1126" y="135"/>
                  <a:pt x="1335" y="46"/>
                  <a:pt x="1426" y="0"/>
                </a:cubicBezTo>
              </a:path>
            </a:pathLst>
          </a:custGeom>
          <a:noFill/>
          <a:ln w="28575" cmpd="sng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48" name="Freeform 31"/>
          <p:cNvSpPr>
            <a:spLocks/>
          </p:cNvSpPr>
          <p:nvPr/>
        </p:nvSpPr>
        <p:spPr bwMode="auto">
          <a:xfrm>
            <a:off x="2266953" y="4640239"/>
            <a:ext cx="936625" cy="469918"/>
          </a:xfrm>
          <a:custGeom>
            <a:avLst/>
            <a:gdLst>
              <a:gd name="T0" fmla="*/ 0 w 1452"/>
              <a:gd name="T1" fmla="*/ 2147483647 h 454"/>
              <a:gd name="T2" fmla="*/ 2147483647 w 1452"/>
              <a:gd name="T3" fmla="*/ 2147483647 h 454"/>
              <a:gd name="T4" fmla="*/ 2147483647 w 1452"/>
              <a:gd name="T5" fmla="*/ 2147483647 h 454"/>
              <a:gd name="T6" fmla="*/ 2147483647 w 1452"/>
              <a:gd name="T7" fmla="*/ 2147483647 h 454"/>
              <a:gd name="T8" fmla="*/ 2147483647 w 1452"/>
              <a:gd name="T9" fmla="*/ 0 h 4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52" h="454">
                <a:moveTo>
                  <a:pt x="0" y="454"/>
                </a:moveTo>
                <a:cubicBezTo>
                  <a:pt x="151" y="416"/>
                  <a:pt x="303" y="378"/>
                  <a:pt x="454" y="363"/>
                </a:cubicBezTo>
                <a:cubicBezTo>
                  <a:pt x="605" y="348"/>
                  <a:pt x="779" y="378"/>
                  <a:pt x="907" y="363"/>
                </a:cubicBezTo>
                <a:cubicBezTo>
                  <a:pt x="1035" y="348"/>
                  <a:pt x="1134" y="332"/>
                  <a:pt x="1225" y="272"/>
                </a:cubicBezTo>
                <a:cubicBezTo>
                  <a:pt x="1316" y="212"/>
                  <a:pt x="1414" y="45"/>
                  <a:pt x="1452" y="0"/>
                </a:cubicBezTo>
              </a:path>
            </a:pathLst>
          </a:custGeom>
          <a:noFill/>
          <a:ln w="28575" cmpd="sng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49" name="Freeform 22"/>
          <p:cNvSpPr>
            <a:spLocks/>
          </p:cNvSpPr>
          <p:nvPr/>
        </p:nvSpPr>
        <p:spPr bwMode="auto">
          <a:xfrm>
            <a:off x="3744916" y="4071066"/>
            <a:ext cx="1042987" cy="815764"/>
          </a:xfrm>
          <a:custGeom>
            <a:avLst/>
            <a:gdLst>
              <a:gd name="T0" fmla="*/ 0 w 1315"/>
              <a:gd name="T1" fmla="*/ 2147483647 h 681"/>
              <a:gd name="T2" fmla="*/ 2147483647 w 1315"/>
              <a:gd name="T3" fmla="*/ 2147483647 h 681"/>
              <a:gd name="T4" fmla="*/ 2147483647 w 1315"/>
              <a:gd name="T5" fmla="*/ 0 h 681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315" h="681">
                <a:moveTo>
                  <a:pt x="0" y="681"/>
                </a:moveTo>
                <a:cubicBezTo>
                  <a:pt x="230" y="669"/>
                  <a:pt x="461" y="658"/>
                  <a:pt x="680" y="545"/>
                </a:cubicBezTo>
                <a:cubicBezTo>
                  <a:pt x="899" y="432"/>
                  <a:pt x="1209" y="91"/>
                  <a:pt x="1315" y="0"/>
                </a:cubicBezTo>
              </a:path>
            </a:pathLst>
          </a:custGeom>
          <a:noFill/>
          <a:ln w="28575" cmpd="sng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50" name="Freeform 23"/>
          <p:cNvSpPr>
            <a:spLocks/>
          </p:cNvSpPr>
          <p:nvPr/>
        </p:nvSpPr>
        <p:spPr bwMode="auto">
          <a:xfrm>
            <a:off x="3744913" y="5001596"/>
            <a:ext cx="1008062" cy="387720"/>
          </a:xfrm>
          <a:custGeom>
            <a:avLst/>
            <a:gdLst>
              <a:gd name="T0" fmla="*/ 0 w 1270"/>
              <a:gd name="T1" fmla="*/ 0 h 324"/>
              <a:gd name="T2" fmla="*/ 2147483647 w 1270"/>
              <a:gd name="T3" fmla="*/ 2147483647 h 324"/>
              <a:gd name="T4" fmla="*/ 2147483647 w 1270"/>
              <a:gd name="T5" fmla="*/ 2147483647 h 32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270" h="324">
                <a:moveTo>
                  <a:pt x="0" y="0"/>
                </a:moveTo>
                <a:cubicBezTo>
                  <a:pt x="347" y="155"/>
                  <a:pt x="695" y="310"/>
                  <a:pt x="907" y="317"/>
                </a:cubicBezTo>
                <a:cubicBezTo>
                  <a:pt x="1119" y="324"/>
                  <a:pt x="1210" y="90"/>
                  <a:pt x="1270" y="45"/>
                </a:cubicBezTo>
              </a:path>
            </a:pathLst>
          </a:custGeom>
          <a:noFill/>
          <a:ln w="28575" cmpd="sng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51" name="Freeform 24"/>
          <p:cNvSpPr>
            <a:spLocks/>
          </p:cNvSpPr>
          <p:nvPr/>
        </p:nvSpPr>
        <p:spPr bwMode="auto">
          <a:xfrm>
            <a:off x="3600450" y="4779818"/>
            <a:ext cx="1079500" cy="353601"/>
          </a:xfrm>
          <a:custGeom>
            <a:avLst/>
            <a:gdLst>
              <a:gd name="T0" fmla="*/ 0 w 1361"/>
              <a:gd name="T1" fmla="*/ 2147483647 h 295"/>
              <a:gd name="T2" fmla="*/ 2147483647 w 1361"/>
              <a:gd name="T3" fmla="*/ 2147483647 h 295"/>
              <a:gd name="T4" fmla="*/ 2147483647 w 1361"/>
              <a:gd name="T5" fmla="*/ 0 h 29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361" h="295">
                <a:moveTo>
                  <a:pt x="0" y="136"/>
                </a:moveTo>
                <a:cubicBezTo>
                  <a:pt x="340" y="215"/>
                  <a:pt x="681" y="295"/>
                  <a:pt x="908" y="272"/>
                </a:cubicBezTo>
                <a:cubicBezTo>
                  <a:pt x="1135" y="249"/>
                  <a:pt x="1293" y="38"/>
                  <a:pt x="1361" y="0"/>
                </a:cubicBezTo>
              </a:path>
            </a:pathLst>
          </a:custGeom>
          <a:noFill/>
          <a:ln w="28575" cmpd="sng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52" name="Freeform 25"/>
          <p:cNvSpPr>
            <a:spLocks/>
          </p:cNvSpPr>
          <p:nvPr/>
        </p:nvSpPr>
        <p:spPr bwMode="auto">
          <a:xfrm>
            <a:off x="3600450" y="4398303"/>
            <a:ext cx="1079500" cy="488528"/>
          </a:xfrm>
          <a:custGeom>
            <a:avLst/>
            <a:gdLst>
              <a:gd name="T0" fmla="*/ 0 w 1360"/>
              <a:gd name="T1" fmla="*/ 2147483647 h 408"/>
              <a:gd name="T2" fmla="*/ 2147483647 w 1360"/>
              <a:gd name="T3" fmla="*/ 2147483647 h 408"/>
              <a:gd name="T4" fmla="*/ 2147483647 w 1360"/>
              <a:gd name="T5" fmla="*/ 0 h 40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360" h="408">
                <a:moveTo>
                  <a:pt x="0" y="408"/>
                </a:moveTo>
                <a:cubicBezTo>
                  <a:pt x="187" y="368"/>
                  <a:pt x="892" y="238"/>
                  <a:pt x="1119" y="170"/>
                </a:cubicBezTo>
                <a:cubicBezTo>
                  <a:pt x="1346" y="102"/>
                  <a:pt x="1310" y="35"/>
                  <a:pt x="1360" y="0"/>
                </a:cubicBezTo>
              </a:path>
            </a:pathLst>
          </a:custGeom>
          <a:noFill/>
          <a:ln w="28575" cmpd="sng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53" name="Freeform 26"/>
          <p:cNvSpPr>
            <a:spLocks/>
          </p:cNvSpPr>
          <p:nvPr/>
        </p:nvSpPr>
        <p:spPr bwMode="auto">
          <a:xfrm>
            <a:off x="3600453" y="4917847"/>
            <a:ext cx="1044575" cy="110112"/>
          </a:xfrm>
          <a:custGeom>
            <a:avLst/>
            <a:gdLst>
              <a:gd name="T0" fmla="*/ 0 w 1316"/>
              <a:gd name="T1" fmla="*/ 0 h 91"/>
              <a:gd name="T2" fmla="*/ 2147483647 w 1316"/>
              <a:gd name="T3" fmla="*/ 2147483647 h 91"/>
              <a:gd name="T4" fmla="*/ 2147483647 w 1316"/>
              <a:gd name="T5" fmla="*/ 2147483647 h 91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316" h="91">
                <a:moveTo>
                  <a:pt x="0" y="0"/>
                </a:moveTo>
                <a:cubicBezTo>
                  <a:pt x="253" y="15"/>
                  <a:pt x="507" y="30"/>
                  <a:pt x="726" y="45"/>
                </a:cubicBezTo>
                <a:cubicBezTo>
                  <a:pt x="945" y="60"/>
                  <a:pt x="1210" y="83"/>
                  <a:pt x="1316" y="91"/>
                </a:cubicBezTo>
              </a:path>
            </a:pathLst>
          </a:custGeom>
          <a:noFill/>
          <a:ln w="28575" cmpd="sng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54" name="Freeform 32"/>
          <p:cNvSpPr>
            <a:spLocks/>
          </p:cNvSpPr>
          <p:nvPr/>
        </p:nvSpPr>
        <p:spPr bwMode="auto">
          <a:xfrm>
            <a:off x="7956550" y="1239155"/>
            <a:ext cx="863600" cy="1265520"/>
          </a:xfrm>
          <a:custGeom>
            <a:avLst/>
            <a:gdLst>
              <a:gd name="T0" fmla="*/ 0 w 726"/>
              <a:gd name="T1" fmla="*/ 2147483647 h 816"/>
              <a:gd name="T2" fmla="*/ 2147483647 w 726"/>
              <a:gd name="T3" fmla="*/ 2147483647 h 816"/>
              <a:gd name="T4" fmla="*/ 2147483647 w 726"/>
              <a:gd name="T5" fmla="*/ 2147483647 h 816"/>
              <a:gd name="T6" fmla="*/ 2147483647 w 726"/>
              <a:gd name="T7" fmla="*/ 0 h 81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26" h="816">
                <a:moveTo>
                  <a:pt x="0" y="816"/>
                </a:moveTo>
                <a:cubicBezTo>
                  <a:pt x="45" y="691"/>
                  <a:pt x="90" y="566"/>
                  <a:pt x="181" y="453"/>
                </a:cubicBezTo>
                <a:cubicBezTo>
                  <a:pt x="272" y="340"/>
                  <a:pt x="453" y="211"/>
                  <a:pt x="544" y="136"/>
                </a:cubicBezTo>
                <a:cubicBezTo>
                  <a:pt x="635" y="61"/>
                  <a:pt x="696" y="15"/>
                  <a:pt x="726" y="0"/>
                </a:cubicBezTo>
              </a:path>
            </a:pathLst>
          </a:custGeom>
          <a:noFill/>
          <a:ln w="28575" cmpd="sng">
            <a:solidFill>
              <a:srgbClr val="99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55" name="Freeform 33"/>
          <p:cNvSpPr>
            <a:spLocks/>
          </p:cNvSpPr>
          <p:nvPr/>
        </p:nvSpPr>
        <p:spPr bwMode="auto">
          <a:xfrm>
            <a:off x="8027991" y="2134014"/>
            <a:ext cx="841375" cy="393924"/>
          </a:xfrm>
          <a:custGeom>
            <a:avLst/>
            <a:gdLst>
              <a:gd name="T0" fmla="*/ 0 w 707"/>
              <a:gd name="T1" fmla="*/ 2147483647 h 254"/>
              <a:gd name="T2" fmla="*/ 2147483647 w 707"/>
              <a:gd name="T3" fmla="*/ 2147483647 h 254"/>
              <a:gd name="T4" fmla="*/ 2147483647 w 707"/>
              <a:gd name="T5" fmla="*/ 2147483647 h 254"/>
              <a:gd name="T6" fmla="*/ 2147483647 w 707"/>
              <a:gd name="T7" fmla="*/ 2147483647 h 254"/>
              <a:gd name="T8" fmla="*/ 2147483647 w 707"/>
              <a:gd name="T9" fmla="*/ 2147483647 h 2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07" h="254">
                <a:moveTo>
                  <a:pt x="0" y="239"/>
                </a:moveTo>
                <a:cubicBezTo>
                  <a:pt x="91" y="246"/>
                  <a:pt x="182" y="254"/>
                  <a:pt x="273" y="239"/>
                </a:cubicBezTo>
                <a:cubicBezTo>
                  <a:pt x="364" y="224"/>
                  <a:pt x="477" y="186"/>
                  <a:pt x="545" y="148"/>
                </a:cubicBezTo>
                <a:cubicBezTo>
                  <a:pt x="613" y="110"/>
                  <a:pt x="655" y="24"/>
                  <a:pt x="681" y="12"/>
                </a:cubicBezTo>
                <a:cubicBezTo>
                  <a:pt x="707" y="0"/>
                  <a:pt x="699" y="61"/>
                  <a:pt x="703" y="74"/>
                </a:cubicBezTo>
              </a:path>
            </a:pathLst>
          </a:custGeom>
          <a:noFill/>
          <a:ln w="28575" cmpd="sng">
            <a:solidFill>
              <a:srgbClr val="99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56" name="Freeform 34"/>
          <p:cNvSpPr>
            <a:spLocks/>
          </p:cNvSpPr>
          <p:nvPr/>
        </p:nvSpPr>
        <p:spPr bwMode="auto">
          <a:xfrm>
            <a:off x="7956550" y="1941704"/>
            <a:ext cx="863600" cy="795603"/>
          </a:xfrm>
          <a:custGeom>
            <a:avLst/>
            <a:gdLst>
              <a:gd name="T0" fmla="*/ 0 w 726"/>
              <a:gd name="T1" fmla="*/ 2147483647 h 513"/>
              <a:gd name="T2" fmla="*/ 2147483647 w 726"/>
              <a:gd name="T3" fmla="*/ 2147483647 h 513"/>
              <a:gd name="T4" fmla="*/ 2147483647 w 726"/>
              <a:gd name="T5" fmla="*/ 0 h 51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6" h="513">
                <a:moveTo>
                  <a:pt x="0" y="363"/>
                </a:moveTo>
                <a:cubicBezTo>
                  <a:pt x="30" y="438"/>
                  <a:pt x="60" y="513"/>
                  <a:pt x="181" y="453"/>
                </a:cubicBezTo>
                <a:cubicBezTo>
                  <a:pt x="302" y="393"/>
                  <a:pt x="635" y="76"/>
                  <a:pt x="726" y="0"/>
                </a:cubicBezTo>
              </a:path>
            </a:pathLst>
          </a:custGeom>
          <a:noFill/>
          <a:ln w="28575" cmpd="sng">
            <a:solidFill>
              <a:srgbClr val="99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57" name="Freeform 35"/>
          <p:cNvSpPr>
            <a:spLocks/>
          </p:cNvSpPr>
          <p:nvPr/>
        </p:nvSpPr>
        <p:spPr bwMode="auto">
          <a:xfrm>
            <a:off x="7956553" y="1518315"/>
            <a:ext cx="917575" cy="986361"/>
          </a:xfrm>
          <a:custGeom>
            <a:avLst/>
            <a:gdLst>
              <a:gd name="T0" fmla="*/ 0 w 771"/>
              <a:gd name="T1" fmla="*/ 2147483647 h 636"/>
              <a:gd name="T2" fmla="*/ 2147483647 w 771"/>
              <a:gd name="T3" fmla="*/ 2147483647 h 636"/>
              <a:gd name="T4" fmla="*/ 2147483647 w 771"/>
              <a:gd name="T5" fmla="*/ 2147483647 h 636"/>
              <a:gd name="T6" fmla="*/ 2147483647 w 771"/>
              <a:gd name="T7" fmla="*/ 0 h 63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71" h="636">
                <a:moveTo>
                  <a:pt x="0" y="636"/>
                </a:moveTo>
                <a:cubicBezTo>
                  <a:pt x="98" y="579"/>
                  <a:pt x="197" y="522"/>
                  <a:pt x="272" y="454"/>
                </a:cubicBezTo>
                <a:cubicBezTo>
                  <a:pt x="347" y="386"/>
                  <a:pt x="370" y="303"/>
                  <a:pt x="453" y="227"/>
                </a:cubicBezTo>
                <a:cubicBezTo>
                  <a:pt x="536" y="151"/>
                  <a:pt x="718" y="30"/>
                  <a:pt x="771" y="0"/>
                </a:cubicBezTo>
              </a:path>
            </a:pathLst>
          </a:custGeom>
          <a:noFill/>
          <a:ln w="28575" cmpd="sng">
            <a:solidFill>
              <a:srgbClr val="99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58" name="Freeform 36"/>
          <p:cNvSpPr>
            <a:spLocks/>
          </p:cNvSpPr>
          <p:nvPr/>
        </p:nvSpPr>
        <p:spPr bwMode="auto">
          <a:xfrm>
            <a:off x="7956550" y="2504675"/>
            <a:ext cx="863600" cy="221776"/>
          </a:xfrm>
          <a:custGeom>
            <a:avLst/>
            <a:gdLst>
              <a:gd name="T0" fmla="*/ 0 w 726"/>
              <a:gd name="T1" fmla="*/ 0 h 143"/>
              <a:gd name="T2" fmla="*/ 2147483647 w 726"/>
              <a:gd name="T3" fmla="*/ 2147483647 h 143"/>
              <a:gd name="T4" fmla="*/ 2147483647 w 726"/>
              <a:gd name="T5" fmla="*/ 2147483647 h 14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6" h="143">
                <a:moveTo>
                  <a:pt x="0" y="0"/>
                </a:moveTo>
                <a:cubicBezTo>
                  <a:pt x="121" y="64"/>
                  <a:pt x="242" y="129"/>
                  <a:pt x="363" y="136"/>
                </a:cubicBezTo>
                <a:cubicBezTo>
                  <a:pt x="484" y="143"/>
                  <a:pt x="666" y="60"/>
                  <a:pt x="726" y="45"/>
                </a:cubicBezTo>
              </a:path>
            </a:pathLst>
          </a:custGeom>
          <a:noFill/>
          <a:ln w="28575" cmpd="sng">
            <a:solidFill>
              <a:srgbClr val="99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59" name="Text Box 38"/>
          <p:cNvSpPr txBox="1">
            <a:spLocks noChangeArrowheads="1"/>
          </p:cNvSpPr>
          <p:nvPr/>
        </p:nvSpPr>
        <p:spPr bwMode="auto">
          <a:xfrm>
            <a:off x="5003800" y="2417827"/>
            <a:ext cx="2592388" cy="369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>
                <a:latin typeface="Calibri" charset="0"/>
              </a:rPr>
              <a:t>… every year …</a:t>
            </a:r>
            <a:endParaRPr lang="en-US">
              <a:latin typeface="Calibri" charset="0"/>
            </a:endParaRPr>
          </a:p>
        </p:txBody>
      </p:sp>
      <p:sp>
        <p:nvSpPr>
          <p:cNvPr id="33" name="Title 1"/>
          <p:cNvSpPr txBox="1">
            <a:spLocks/>
          </p:cNvSpPr>
          <p:nvPr/>
        </p:nvSpPr>
        <p:spPr>
          <a:xfrm>
            <a:off x="183135" y="229668"/>
            <a:ext cx="6191348" cy="526199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735" baseline="0">
                <a:solidFill>
                  <a:schemeClr val="accent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5pPr>
            <a:lvl6pPr marL="446639"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</a:defRPr>
            </a:lvl6pPr>
            <a:lvl7pPr marL="893277"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</a:defRPr>
            </a:lvl7pPr>
            <a:lvl8pPr marL="1339916"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</a:defRPr>
            </a:lvl8pPr>
            <a:lvl9pPr marL="1786555"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35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ＭＳ Ｐゴシック" charset="0"/>
              </a:rPr>
              <a:t>Initialized climate predictions</a:t>
            </a:r>
            <a:endParaRPr kumimoji="0" lang="en-US" sz="273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30724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Freeform 3"/>
          <p:cNvSpPr>
            <a:spLocks/>
          </p:cNvSpPr>
          <p:nvPr/>
        </p:nvSpPr>
        <p:spPr bwMode="auto">
          <a:xfrm>
            <a:off x="466725" y="2206907"/>
            <a:ext cx="8426450" cy="3376270"/>
          </a:xfrm>
          <a:custGeom>
            <a:avLst/>
            <a:gdLst>
              <a:gd name="T0" fmla="*/ 0 w 5852"/>
              <a:gd name="T1" fmla="*/ 2147483647 h 2177"/>
              <a:gd name="T2" fmla="*/ 2147483647 w 5852"/>
              <a:gd name="T3" fmla="*/ 2147483647 h 2177"/>
              <a:gd name="T4" fmla="*/ 2147483647 w 5852"/>
              <a:gd name="T5" fmla="*/ 2147483647 h 2177"/>
              <a:gd name="T6" fmla="*/ 2147483647 w 5852"/>
              <a:gd name="T7" fmla="*/ 2147483647 h 2177"/>
              <a:gd name="T8" fmla="*/ 2147483647 w 5852"/>
              <a:gd name="T9" fmla="*/ 2147483647 h 2177"/>
              <a:gd name="T10" fmla="*/ 2147483647 w 5852"/>
              <a:gd name="T11" fmla="*/ 2147483647 h 2177"/>
              <a:gd name="T12" fmla="*/ 2147483647 w 5852"/>
              <a:gd name="T13" fmla="*/ 2147483647 h 2177"/>
              <a:gd name="T14" fmla="*/ 2147483647 w 5852"/>
              <a:gd name="T15" fmla="*/ 2147483647 h 2177"/>
              <a:gd name="T16" fmla="*/ 2147483647 w 5852"/>
              <a:gd name="T17" fmla="*/ 2147483647 h 2177"/>
              <a:gd name="T18" fmla="*/ 2147483647 w 5852"/>
              <a:gd name="T19" fmla="*/ 2147483647 h 2177"/>
              <a:gd name="T20" fmla="*/ 2147483647 w 5852"/>
              <a:gd name="T21" fmla="*/ 0 h 217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852" h="2177">
                <a:moveTo>
                  <a:pt x="0" y="2177"/>
                </a:moveTo>
                <a:cubicBezTo>
                  <a:pt x="144" y="2060"/>
                  <a:pt x="288" y="1943"/>
                  <a:pt x="409" y="1905"/>
                </a:cubicBezTo>
                <a:cubicBezTo>
                  <a:pt x="530" y="1867"/>
                  <a:pt x="620" y="1935"/>
                  <a:pt x="726" y="1950"/>
                </a:cubicBezTo>
                <a:cubicBezTo>
                  <a:pt x="832" y="1965"/>
                  <a:pt x="863" y="2041"/>
                  <a:pt x="1044" y="1996"/>
                </a:cubicBezTo>
                <a:cubicBezTo>
                  <a:pt x="1225" y="1951"/>
                  <a:pt x="1558" y="1724"/>
                  <a:pt x="1815" y="1678"/>
                </a:cubicBezTo>
                <a:cubicBezTo>
                  <a:pt x="2072" y="1632"/>
                  <a:pt x="2291" y="1851"/>
                  <a:pt x="2586" y="1723"/>
                </a:cubicBezTo>
                <a:cubicBezTo>
                  <a:pt x="2881" y="1595"/>
                  <a:pt x="3313" y="1083"/>
                  <a:pt x="3584" y="907"/>
                </a:cubicBezTo>
                <a:cubicBezTo>
                  <a:pt x="3855" y="731"/>
                  <a:pt x="4014" y="771"/>
                  <a:pt x="4210" y="665"/>
                </a:cubicBezTo>
                <a:cubicBezTo>
                  <a:pt x="4406" y="559"/>
                  <a:pt x="4527" y="353"/>
                  <a:pt x="4763" y="272"/>
                </a:cubicBezTo>
                <a:cubicBezTo>
                  <a:pt x="4999" y="191"/>
                  <a:pt x="5444" y="226"/>
                  <a:pt x="5625" y="181"/>
                </a:cubicBezTo>
                <a:cubicBezTo>
                  <a:pt x="5806" y="136"/>
                  <a:pt x="5814" y="30"/>
                  <a:pt x="5852" y="0"/>
                </a:cubicBezTo>
              </a:path>
            </a:pathLst>
          </a:custGeom>
          <a:noFill/>
          <a:ln w="57150" cmpd="sng">
            <a:solidFill>
              <a:srgbClr val="00030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5" name="Text Box 9"/>
          <p:cNvSpPr txBox="1">
            <a:spLocks noChangeArrowheads="1"/>
          </p:cNvSpPr>
          <p:nvPr/>
        </p:nvSpPr>
        <p:spPr bwMode="auto">
          <a:xfrm>
            <a:off x="3779841" y="5935226"/>
            <a:ext cx="1944687" cy="369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>
                <a:solidFill>
                  <a:srgbClr val="000308"/>
                </a:solidFill>
                <a:latin typeface="Calibri" charset="0"/>
              </a:rPr>
              <a:t>Observations</a:t>
            </a:r>
            <a:endParaRPr lang="en-US">
              <a:solidFill>
                <a:srgbClr val="000308"/>
              </a:solidFill>
              <a:latin typeface="Calibri" charset="0"/>
            </a:endParaRPr>
          </a:p>
        </p:txBody>
      </p:sp>
      <p:sp>
        <p:nvSpPr>
          <p:cNvPr id="23556" name="Text Box 12"/>
          <p:cNvSpPr txBox="1">
            <a:spLocks noChangeArrowheads="1"/>
          </p:cNvSpPr>
          <p:nvPr/>
        </p:nvSpPr>
        <p:spPr bwMode="auto">
          <a:xfrm>
            <a:off x="107950" y="5725856"/>
            <a:ext cx="935038" cy="372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>
                <a:latin typeface="Calibri" charset="0"/>
              </a:rPr>
              <a:t> </a:t>
            </a:r>
            <a:r>
              <a:rPr lang="en-GB">
                <a:solidFill>
                  <a:srgbClr val="000308"/>
                </a:solidFill>
                <a:latin typeface="Calibri" charset="0"/>
              </a:rPr>
              <a:t>1960</a:t>
            </a:r>
            <a:endParaRPr lang="en-US">
              <a:solidFill>
                <a:srgbClr val="000308"/>
              </a:solidFill>
              <a:latin typeface="Calibri" charset="0"/>
            </a:endParaRPr>
          </a:p>
        </p:txBody>
      </p:sp>
      <p:sp>
        <p:nvSpPr>
          <p:cNvPr id="23557" name="Text Box 29"/>
          <p:cNvSpPr txBox="1">
            <a:spLocks noChangeArrowheads="1"/>
          </p:cNvSpPr>
          <p:nvPr/>
        </p:nvSpPr>
        <p:spPr bwMode="auto">
          <a:xfrm>
            <a:off x="7958141" y="5725856"/>
            <a:ext cx="93503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dirty="0">
                <a:solidFill>
                  <a:srgbClr val="000308"/>
                </a:solidFill>
                <a:latin typeface="Calibri" charset="0"/>
              </a:rPr>
              <a:t> </a:t>
            </a:r>
            <a:r>
              <a:rPr lang="en-GB" dirty="0" smtClean="0">
                <a:solidFill>
                  <a:srgbClr val="000308"/>
                </a:solidFill>
                <a:latin typeface="Calibri" charset="0"/>
              </a:rPr>
              <a:t>2019</a:t>
            </a:r>
            <a:endParaRPr lang="en-US" dirty="0">
              <a:solidFill>
                <a:srgbClr val="000308"/>
              </a:solidFill>
              <a:latin typeface="Calibri" charset="0"/>
            </a:endParaRPr>
          </a:p>
        </p:txBody>
      </p:sp>
      <p:sp>
        <p:nvSpPr>
          <p:cNvPr id="23558" name="Text Box 37"/>
          <p:cNvSpPr txBox="1">
            <a:spLocks noChangeArrowheads="1"/>
          </p:cNvSpPr>
          <p:nvPr/>
        </p:nvSpPr>
        <p:spPr bwMode="auto">
          <a:xfrm>
            <a:off x="5795963" y="938286"/>
            <a:ext cx="1871662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dirty="0">
                <a:solidFill>
                  <a:srgbClr val="990099"/>
                </a:solidFill>
                <a:latin typeface="Calibri" charset="0"/>
              </a:rPr>
              <a:t>5-member prediction started 1 Nov </a:t>
            </a:r>
            <a:r>
              <a:rPr lang="en-GB" dirty="0" smtClean="0">
                <a:solidFill>
                  <a:srgbClr val="990099"/>
                </a:solidFill>
                <a:latin typeface="Calibri" charset="0"/>
              </a:rPr>
              <a:t>2019</a:t>
            </a:r>
            <a:endParaRPr lang="en-US" dirty="0">
              <a:solidFill>
                <a:srgbClr val="990099"/>
              </a:solidFill>
              <a:latin typeface="Calibri" charset="0"/>
            </a:endParaRPr>
          </a:p>
        </p:txBody>
      </p:sp>
      <p:sp>
        <p:nvSpPr>
          <p:cNvPr id="23559" name="Line 10"/>
          <p:cNvSpPr>
            <a:spLocks noChangeShapeType="1"/>
          </p:cNvSpPr>
          <p:nvPr/>
        </p:nvSpPr>
        <p:spPr bwMode="auto">
          <a:xfrm flipV="1">
            <a:off x="4716463" y="4402956"/>
            <a:ext cx="215900" cy="1532271"/>
          </a:xfrm>
          <a:prstGeom prst="line">
            <a:avLst/>
          </a:prstGeom>
          <a:noFill/>
          <a:ln w="9525">
            <a:solidFill>
              <a:srgbClr val="00030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60" name="Text Box 28"/>
          <p:cNvSpPr txBox="1">
            <a:spLocks noChangeArrowheads="1"/>
          </p:cNvSpPr>
          <p:nvPr/>
        </p:nvSpPr>
        <p:spPr bwMode="auto">
          <a:xfrm>
            <a:off x="3275013" y="2487615"/>
            <a:ext cx="1871662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>
                <a:solidFill>
                  <a:srgbClr val="009900"/>
                </a:solidFill>
                <a:latin typeface="Calibri" charset="0"/>
              </a:rPr>
              <a:t>5-member prediction started 1 Nov 1962</a:t>
            </a:r>
            <a:endParaRPr lang="en-US">
              <a:solidFill>
                <a:srgbClr val="009900"/>
              </a:solidFill>
              <a:latin typeface="Calibri" charset="0"/>
            </a:endParaRPr>
          </a:p>
        </p:txBody>
      </p:sp>
      <p:sp>
        <p:nvSpPr>
          <p:cNvPr id="23561" name="Text Box 17"/>
          <p:cNvSpPr txBox="1">
            <a:spLocks noChangeArrowheads="1"/>
          </p:cNvSpPr>
          <p:nvPr/>
        </p:nvSpPr>
        <p:spPr bwMode="auto">
          <a:xfrm>
            <a:off x="1619253" y="2687680"/>
            <a:ext cx="1871663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>
                <a:solidFill>
                  <a:srgbClr val="CC0000"/>
                </a:solidFill>
                <a:latin typeface="Calibri" charset="0"/>
              </a:rPr>
              <a:t>5-member prediction started 1 Nov 1961</a:t>
            </a:r>
            <a:endParaRPr lang="en-US">
              <a:solidFill>
                <a:srgbClr val="CC0000"/>
              </a:solidFill>
              <a:latin typeface="Calibri" charset="0"/>
            </a:endParaRPr>
          </a:p>
        </p:txBody>
      </p:sp>
      <p:sp>
        <p:nvSpPr>
          <p:cNvPr id="23562" name="Text Box 11"/>
          <p:cNvSpPr txBox="1">
            <a:spLocks noChangeArrowheads="1"/>
          </p:cNvSpPr>
          <p:nvPr/>
        </p:nvSpPr>
        <p:spPr bwMode="auto">
          <a:xfrm>
            <a:off x="-107950" y="3387128"/>
            <a:ext cx="1871663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>
                <a:solidFill>
                  <a:srgbClr val="0070C0"/>
                </a:solidFill>
                <a:latin typeface="Calibri" charset="0"/>
              </a:rPr>
              <a:t>5-member prediction started 1 Nov 1960</a:t>
            </a:r>
            <a:endParaRPr lang="en-US">
              <a:solidFill>
                <a:srgbClr val="0070C0"/>
              </a:solidFill>
              <a:latin typeface="Calibri" charset="0"/>
            </a:endParaRPr>
          </a:p>
        </p:txBody>
      </p:sp>
      <p:sp>
        <p:nvSpPr>
          <p:cNvPr id="23563" name="Freeform 6"/>
          <p:cNvSpPr>
            <a:spLocks/>
          </p:cNvSpPr>
          <p:nvPr/>
        </p:nvSpPr>
        <p:spPr bwMode="auto">
          <a:xfrm>
            <a:off x="679450" y="4680562"/>
            <a:ext cx="1155700" cy="704100"/>
          </a:xfrm>
          <a:custGeom>
            <a:avLst/>
            <a:gdLst>
              <a:gd name="T0" fmla="*/ 0 w 1457"/>
              <a:gd name="T1" fmla="*/ 2147483647 h 556"/>
              <a:gd name="T2" fmla="*/ 2147483647 w 1457"/>
              <a:gd name="T3" fmla="*/ 2147483647 h 556"/>
              <a:gd name="T4" fmla="*/ 2147483647 w 1457"/>
              <a:gd name="T5" fmla="*/ 2147483647 h 556"/>
              <a:gd name="T6" fmla="*/ 2147483647 w 1457"/>
              <a:gd name="T7" fmla="*/ 2147483647 h 556"/>
              <a:gd name="T8" fmla="*/ 2147483647 w 1457"/>
              <a:gd name="T9" fmla="*/ 0 h 55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57" h="556">
                <a:moveTo>
                  <a:pt x="0" y="556"/>
                </a:moveTo>
                <a:cubicBezTo>
                  <a:pt x="75" y="435"/>
                  <a:pt x="151" y="315"/>
                  <a:pt x="227" y="239"/>
                </a:cubicBezTo>
                <a:cubicBezTo>
                  <a:pt x="303" y="163"/>
                  <a:pt x="315" y="126"/>
                  <a:pt x="454" y="102"/>
                </a:cubicBezTo>
                <a:cubicBezTo>
                  <a:pt x="593" y="78"/>
                  <a:pt x="898" y="109"/>
                  <a:pt x="1065" y="92"/>
                </a:cubicBezTo>
                <a:cubicBezTo>
                  <a:pt x="1232" y="75"/>
                  <a:pt x="1375" y="19"/>
                  <a:pt x="1457" y="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64" name="Freeform 7"/>
          <p:cNvSpPr>
            <a:spLocks/>
          </p:cNvSpPr>
          <p:nvPr/>
        </p:nvSpPr>
        <p:spPr bwMode="auto">
          <a:xfrm>
            <a:off x="679453" y="5248184"/>
            <a:ext cx="1147763" cy="136478"/>
          </a:xfrm>
          <a:custGeom>
            <a:avLst/>
            <a:gdLst>
              <a:gd name="T0" fmla="*/ 0 w 1457"/>
              <a:gd name="T1" fmla="*/ 2147483647 h 176"/>
              <a:gd name="T2" fmla="*/ 2147483647 w 1457"/>
              <a:gd name="T3" fmla="*/ 2147483647 h 176"/>
              <a:gd name="T4" fmla="*/ 2147483647 w 1457"/>
              <a:gd name="T5" fmla="*/ 2147483647 h 176"/>
              <a:gd name="T6" fmla="*/ 2147483647 w 1457"/>
              <a:gd name="T7" fmla="*/ 2147483647 h 176"/>
              <a:gd name="T8" fmla="*/ 2147483647 w 1457"/>
              <a:gd name="T9" fmla="*/ 0 h 1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57" h="176">
                <a:moveTo>
                  <a:pt x="0" y="176"/>
                </a:moveTo>
                <a:cubicBezTo>
                  <a:pt x="45" y="157"/>
                  <a:pt x="91" y="138"/>
                  <a:pt x="182" y="131"/>
                </a:cubicBezTo>
                <a:cubicBezTo>
                  <a:pt x="273" y="124"/>
                  <a:pt x="386" y="147"/>
                  <a:pt x="545" y="131"/>
                </a:cubicBezTo>
                <a:cubicBezTo>
                  <a:pt x="704" y="115"/>
                  <a:pt x="983" y="57"/>
                  <a:pt x="1135" y="35"/>
                </a:cubicBezTo>
                <a:cubicBezTo>
                  <a:pt x="1287" y="13"/>
                  <a:pt x="1390" y="7"/>
                  <a:pt x="1457" y="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65" name="Freeform 8"/>
          <p:cNvSpPr>
            <a:spLocks/>
          </p:cNvSpPr>
          <p:nvPr/>
        </p:nvSpPr>
        <p:spPr bwMode="auto">
          <a:xfrm>
            <a:off x="679453" y="4404506"/>
            <a:ext cx="1147763" cy="980157"/>
          </a:xfrm>
          <a:custGeom>
            <a:avLst/>
            <a:gdLst>
              <a:gd name="T0" fmla="*/ 0 w 1446"/>
              <a:gd name="T1" fmla="*/ 2147483647 h 706"/>
              <a:gd name="T2" fmla="*/ 2147483647 w 1446"/>
              <a:gd name="T3" fmla="*/ 2147483647 h 706"/>
              <a:gd name="T4" fmla="*/ 2147483647 w 1446"/>
              <a:gd name="T5" fmla="*/ 2147483647 h 706"/>
              <a:gd name="T6" fmla="*/ 2147483647 w 1446"/>
              <a:gd name="T7" fmla="*/ 0 h 70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46" h="706">
                <a:moveTo>
                  <a:pt x="0" y="706"/>
                </a:moveTo>
                <a:cubicBezTo>
                  <a:pt x="128" y="664"/>
                  <a:pt x="250" y="622"/>
                  <a:pt x="408" y="570"/>
                </a:cubicBezTo>
                <a:cubicBezTo>
                  <a:pt x="566" y="518"/>
                  <a:pt x="777" y="487"/>
                  <a:pt x="950" y="392"/>
                </a:cubicBezTo>
                <a:cubicBezTo>
                  <a:pt x="1123" y="297"/>
                  <a:pt x="1343" y="82"/>
                  <a:pt x="1446" y="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66" name="Freeform 18"/>
          <p:cNvSpPr>
            <a:spLocks/>
          </p:cNvSpPr>
          <p:nvPr/>
        </p:nvSpPr>
        <p:spPr bwMode="auto">
          <a:xfrm>
            <a:off x="679453" y="4665053"/>
            <a:ext cx="1147763" cy="719609"/>
          </a:xfrm>
          <a:custGeom>
            <a:avLst/>
            <a:gdLst>
              <a:gd name="T0" fmla="*/ 0 w 1446"/>
              <a:gd name="T1" fmla="*/ 2147483647 h 636"/>
              <a:gd name="T2" fmla="*/ 2147483647 w 1446"/>
              <a:gd name="T3" fmla="*/ 2147483647 h 636"/>
              <a:gd name="T4" fmla="*/ 2147483647 w 1446"/>
              <a:gd name="T5" fmla="*/ 2147483647 h 636"/>
              <a:gd name="T6" fmla="*/ 2147483647 w 1446"/>
              <a:gd name="T7" fmla="*/ 2147483647 h 636"/>
              <a:gd name="T8" fmla="*/ 2147483647 w 1446"/>
              <a:gd name="T9" fmla="*/ 0 h 6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46" h="636">
                <a:moveTo>
                  <a:pt x="0" y="636"/>
                </a:moveTo>
                <a:cubicBezTo>
                  <a:pt x="72" y="601"/>
                  <a:pt x="316" y="520"/>
                  <a:pt x="432" y="426"/>
                </a:cubicBezTo>
                <a:cubicBezTo>
                  <a:pt x="548" y="332"/>
                  <a:pt x="584" y="123"/>
                  <a:pt x="697" y="69"/>
                </a:cubicBezTo>
                <a:cubicBezTo>
                  <a:pt x="810" y="15"/>
                  <a:pt x="986" y="114"/>
                  <a:pt x="1111" y="103"/>
                </a:cubicBezTo>
                <a:cubicBezTo>
                  <a:pt x="1236" y="92"/>
                  <a:pt x="1376" y="21"/>
                  <a:pt x="1446" y="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67" name="Freeform 19"/>
          <p:cNvSpPr>
            <a:spLocks/>
          </p:cNvSpPr>
          <p:nvPr/>
        </p:nvSpPr>
        <p:spPr bwMode="auto">
          <a:xfrm>
            <a:off x="679450" y="4680563"/>
            <a:ext cx="1155700" cy="721161"/>
          </a:xfrm>
          <a:custGeom>
            <a:avLst/>
            <a:gdLst>
              <a:gd name="T0" fmla="*/ 0 w 1446"/>
              <a:gd name="T1" fmla="*/ 2147483647 h 475"/>
              <a:gd name="T2" fmla="*/ 2147483647 w 1446"/>
              <a:gd name="T3" fmla="*/ 2147483647 h 475"/>
              <a:gd name="T4" fmla="*/ 2147483647 w 1446"/>
              <a:gd name="T5" fmla="*/ 2147483647 h 475"/>
              <a:gd name="T6" fmla="*/ 2147483647 w 1446"/>
              <a:gd name="T7" fmla="*/ 0 h 47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46" h="475">
                <a:moveTo>
                  <a:pt x="0" y="466"/>
                </a:moveTo>
                <a:cubicBezTo>
                  <a:pt x="85" y="461"/>
                  <a:pt x="344" y="475"/>
                  <a:pt x="512" y="438"/>
                </a:cubicBezTo>
                <a:cubicBezTo>
                  <a:pt x="680" y="401"/>
                  <a:pt x="852" y="315"/>
                  <a:pt x="1008" y="242"/>
                </a:cubicBezTo>
                <a:cubicBezTo>
                  <a:pt x="1164" y="169"/>
                  <a:pt x="1355" y="50"/>
                  <a:pt x="1446" y="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68" name="Freeform 13"/>
          <p:cNvSpPr>
            <a:spLocks/>
          </p:cNvSpPr>
          <p:nvPr/>
        </p:nvSpPr>
        <p:spPr bwMode="auto">
          <a:xfrm>
            <a:off x="2266953" y="4264925"/>
            <a:ext cx="936625" cy="845231"/>
          </a:xfrm>
          <a:custGeom>
            <a:avLst/>
            <a:gdLst>
              <a:gd name="T0" fmla="*/ 0 w 1452"/>
              <a:gd name="T1" fmla="*/ 2147483647 h 817"/>
              <a:gd name="T2" fmla="*/ 2147483647 w 1452"/>
              <a:gd name="T3" fmla="*/ 2147483647 h 817"/>
              <a:gd name="T4" fmla="*/ 2147483647 w 1452"/>
              <a:gd name="T5" fmla="*/ 2147483647 h 817"/>
              <a:gd name="T6" fmla="*/ 2147483647 w 1452"/>
              <a:gd name="T7" fmla="*/ 0 h 81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52" h="817">
                <a:moveTo>
                  <a:pt x="0" y="817"/>
                </a:moveTo>
                <a:cubicBezTo>
                  <a:pt x="60" y="669"/>
                  <a:pt x="121" y="521"/>
                  <a:pt x="272" y="408"/>
                </a:cubicBezTo>
                <a:cubicBezTo>
                  <a:pt x="423" y="295"/>
                  <a:pt x="710" y="204"/>
                  <a:pt x="907" y="136"/>
                </a:cubicBezTo>
                <a:cubicBezTo>
                  <a:pt x="1104" y="68"/>
                  <a:pt x="1354" y="23"/>
                  <a:pt x="1452" y="0"/>
                </a:cubicBezTo>
              </a:path>
            </a:pathLst>
          </a:custGeom>
          <a:noFill/>
          <a:ln w="28575" cmpd="sng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69" name="Freeform 14"/>
          <p:cNvSpPr>
            <a:spLocks/>
          </p:cNvSpPr>
          <p:nvPr/>
        </p:nvSpPr>
        <p:spPr bwMode="auto">
          <a:xfrm>
            <a:off x="2266953" y="4444829"/>
            <a:ext cx="936625" cy="665329"/>
          </a:xfrm>
          <a:custGeom>
            <a:avLst/>
            <a:gdLst>
              <a:gd name="T0" fmla="*/ 0 w 1452"/>
              <a:gd name="T1" fmla="*/ 2147483647 h 643"/>
              <a:gd name="T2" fmla="*/ 2147483647 w 1452"/>
              <a:gd name="T3" fmla="*/ 2147483647 h 643"/>
              <a:gd name="T4" fmla="*/ 2147483647 w 1452"/>
              <a:gd name="T5" fmla="*/ 2147483647 h 64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452" h="643">
                <a:moveTo>
                  <a:pt x="0" y="643"/>
                </a:moveTo>
                <a:cubicBezTo>
                  <a:pt x="378" y="419"/>
                  <a:pt x="756" y="196"/>
                  <a:pt x="998" y="98"/>
                </a:cubicBezTo>
                <a:cubicBezTo>
                  <a:pt x="1240" y="0"/>
                  <a:pt x="1377" y="68"/>
                  <a:pt x="1452" y="53"/>
                </a:cubicBezTo>
              </a:path>
            </a:pathLst>
          </a:custGeom>
          <a:noFill/>
          <a:ln w="28575" cmpd="sng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70" name="Freeform 15"/>
          <p:cNvSpPr>
            <a:spLocks/>
          </p:cNvSpPr>
          <p:nvPr/>
        </p:nvSpPr>
        <p:spPr bwMode="auto">
          <a:xfrm>
            <a:off x="2266953" y="4897685"/>
            <a:ext cx="936625" cy="373763"/>
          </a:xfrm>
          <a:custGeom>
            <a:avLst/>
            <a:gdLst>
              <a:gd name="T0" fmla="*/ 0 w 1452"/>
              <a:gd name="T1" fmla="*/ 2147483647 h 362"/>
              <a:gd name="T2" fmla="*/ 2147483647 w 1452"/>
              <a:gd name="T3" fmla="*/ 2147483647 h 362"/>
              <a:gd name="T4" fmla="*/ 2147483647 w 1452"/>
              <a:gd name="T5" fmla="*/ 2147483647 h 362"/>
              <a:gd name="T6" fmla="*/ 2147483647 w 1452"/>
              <a:gd name="T7" fmla="*/ 0 h 36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52" h="362">
                <a:moveTo>
                  <a:pt x="0" y="227"/>
                </a:moveTo>
                <a:cubicBezTo>
                  <a:pt x="242" y="242"/>
                  <a:pt x="484" y="257"/>
                  <a:pt x="681" y="272"/>
                </a:cubicBezTo>
                <a:cubicBezTo>
                  <a:pt x="878" y="287"/>
                  <a:pt x="1052" y="362"/>
                  <a:pt x="1180" y="317"/>
                </a:cubicBezTo>
                <a:cubicBezTo>
                  <a:pt x="1308" y="272"/>
                  <a:pt x="1407" y="53"/>
                  <a:pt x="1452" y="0"/>
                </a:cubicBezTo>
              </a:path>
            </a:pathLst>
          </a:custGeom>
          <a:noFill/>
          <a:ln w="28575" cmpd="sng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71" name="Freeform 20"/>
          <p:cNvSpPr>
            <a:spLocks/>
          </p:cNvSpPr>
          <p:nvPr/>
        </p:nvSpPr>
        <p:spPr bwMode="auto">
          <a:xfrm>
            <a:off x="2266953" y="4365733"/>
            <a:ext cx="919163" cy="744423"/>
          </a:xfrm>
          <a:custGeom>
            <a:avLst/>
            <a:gdLst>
              <a:gd name="T0" fmla="*/ 0 w 1426"/>
              <a:gd name="T1" fmla="*/ 2147483647 h 720"/>
              <a:gd name="T2" fmla="*/ 2147483647 w 1426"/>
              <a:gd name="T3" fmla="*/ 2147483647 h 720"/>
              <a:gd name="T4" fmla="*/ 2147483647 w 1426"/>
              <a:gd name="T5" fmla="*/ 2147483647 h 720"/>
              <a:gd name="T6" fmla="*/ 2147483647 w 1426"/>
              <a:gd name="T7" fmla="*/ 0 h 72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26" h="720">
                <a:moveTo>
                  <a:pt x="0" y="720"/>
                </a:moveTo>
                <a:cubicBezTo>
                  <a:pt x="99" y="684"/>
                  <a:pt x="432" y="590"/>
                  <a:pt x="596" y="507"/>
                </a:cubicBezTo>
                <a:cubicBezTo>
                  <a:pt x="760" y="424"/>
                  <a:pt x="850" y="303"/>
                  <a:pt x="988" y="219"/>
                </a:cubicBezTo>
                <a:cubicBezTo>
                  <a:pt x="1126" y="135"/>
                  <a:pt x="1335" y="46"/>
                  <a:pt x="1426" y="0"/>
                </a:cubicBezTo>
              </a:path>
            </a:pathLst>
          </a:custGeom>
          <a:noFill/>
          <a:ln w="28575" cmpd="sng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72" name="Freeform 31"/>
          <p:cNvSpPr>
            <a:spLocks/>
          </p:cNvSpPr>
          <p:nvPr/>
        </p:nvSpPr>
        <p:spPr bwMode="auto">
          <a:xfrm>
            <a:off x="2266953" y="4640239"/>
            <a:ext cx="936625" cy="469918"/>
          </a:xfrm>
          <a:custGeom>
            <a:avLst/>
            <a:gdLst>
              <a:gd name="T0" fmla="*/ 0 w 1452"/>
              <a:gd name="T1" fmla="*/ 2147483647 h 454"/>
              <a:gd name="T2" fmla="*/ 2147483647 w 1452"/>
              <a:gd name="T3" fmla="*/ 2147483647 h 454"/>
              <a:gd name="T4" fmla="*/ 2147483647 w 1452"/>
              <a:gd name="T5" fmla="*/ 2147483647 h 454"/>
              <a:gd name="T6" fmla="*/ 2147483647 w 1452"/>
              <a:gd name="T7" fmla="*/ 2147483647 h 454"/>
              <a:gd name="T8" fmla="*/ 2147483647 w 1452"/>
              <a:gd name="T9" fmla="*/ 0 h 4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52" h="454">
                <a:moveTo>
                  <a:pt x="0" y="454"/>
                </a:moveTo>
                <a:cubicBezTo>
                  <a:pt x="151" y="416"/>
                  <a:pt x="303" y="378"/>
                  <a:pt x="454" y="363"/>
                </a:cubicBezTo>
                <a:cubicBezTo>
                  <a:pt x="605" y="348"/>
                  <a:pt x="779" y="378"/>
                  <a:pt x="907" y="363"/>
                </a:cubicBezTo>
                <a:cubicBezTo>
                  <a:pt x="1035" y="348"/>
                  <a:pt x="1134" y="332"/>
                  <a:pt x="1225" y="272"/>
                </a:cubicBezTo>
                <a:cubicBezTo>
                  <a:pt x="1316" y="212"/>
                  <a:pt x="1414" y="45"/>
                  <a:pt x="1452" y="0"/>
                </a:cubicBezTo>
              </a:path>
            </a:pathLst>
          </a:custGeom>
          <a:noFill/>
          <a:ln w="28575" cmpd="sng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73" name="Freeform 22"/>
          <p:cNvSpPr>
            <a:spLocks/>
          </p:cNvSpPr>
          <p:nvPr/>
        </p:nvSpPr>
        <p:spPr bwMode="auto">
          <a:xfrm>
            <a:off x="3744916" y="4071066"/>
            <a:ext cx="1042987" cy="815764"/>
          </a:xfrm>
          <a:custGeom>
            <a:avLst/>
            <a:gdLst>
              <a:gd name="T0" fmla="*/ 0 w 1315"/>
              <a:gd name="T1" fmla="*/ 2147483647 h 681"/>
              <a:gd name="T2" fmla="*/ 2147483647 w 1315"/>
              <a:gd name="T3" fmla="*/ 2147483647 h 681"/>
              <a:gd name="T4" fmla="*/ 2147483647 w 1315"/>
              <a:gd name="T5" fmla="*/ 0 h 681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315" h="681">
                <a:moveTo>
                  <a:pt x="0" y="681"/>
                </a:moveTo>
                <a:cubicBezTo>
                  <a:pt x="230" y="669"/>
                  <a:pt x="461" y="658"/>
                  <a:pt x="680" y="545"/>
                </a:cubicBezTo>
                <a:cubicBezTo>
                  <a:pt x="899" y="432"/>
                  <a:pt x="1209" y="91"/>
                  <a:pt x="1315" y="0"/>
                </a:cubicBezTo>
              </a:path>
            </a:pathLst>
          </a:custGeom>
          <a:noFill/>
          <a:ln w="28575" cmpd="sng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74" name="Freeform 23"/>
          <p:cNvSpPr>
            <a:spLocks/>
          </p:cNvSpPr>
          <p:nvPr/>
        </p:nvSpPr>
        <p:spPr bwMode="auto">
          <a:xfrm>
            <a:off x="3744913" y="5001596"/>
            <a:ext cx="1008062" cy="387720"/>
          </a:xfrm>
          <a:custGeom>
            <a:avLst/>
            <a:gdLst>
              <a:gd name="T0" fmla="*/ 0 w 1270"/>
              <a:gd name="T1" fmla="*/ 0 h 324"/>
              <a:gd name="T2" fmla="*/ 2147483647 w 1270"/>
              <a:gd name="T3" fmla="*/ 2147483647 h 324"/>
              <a:gd name="T4" fmla="*/ 2147483647 w 1270"/>
              <a:gd name="T5" fmla="*/ 2147483647 h 32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270" h="324">
                <a:moveTo>
                  <a:pt x="0" y="0"/>
                </a:moveTo>
                <a:cubicBezTo>
                  <a:pt x="347" y="155"/>
                  <a:pt x="695" y="310"/>
                  <a:pt x="907" y="317"/>
                </a:cubicBezTo>
                <a:cubicBezTo>
                  <a:pt x="1119" y="324"/>
                  <a:pt x="1210" y="90"/>
                  <a:pt x="1270" y="45"/>
                </a:cubicBezTo>
              </a:path>
            </a:pathLst>
          </a:custGeom>
          <a:noFill/>
          <a:ln w="28575" cmpd="sng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75" name="Freeform 24"/>
          <p:cNvSpPr>
            <a:spLocks/>
          </p:cNvSpPr>
          <p:nvPr/>
        </p:nvSpPr>
        <p:spPr bwMode="auto">
          <a:xfrm>
            <a:off x="3600450" y="4779818"/>
            <a:ext cx="1079500" cy="353601"/>
          </a:xfrm>
          <a:custGeom>
            <a:avLst/>
            <a:gdLst>
              <a:gd name="T0" fmla="*/ 0 w 1361"/>
              <a:gd name="T1" fmla="*/ 2147483647 h 295"/>
              <a:gd name="T2" fmla="*/ 2147483647 w 1361"/>
              <a:gd name="T3" fmla="*/ 2147483647 h 295"/>
              <a:gd name="T4" fmla="*/ 2147483647 w 1361"/>
              <a:gd name="T5" fmla="*/ 0 h 29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361" h="295">
                <a:moveTo>
                  <a:pt x="0" y="136"/>
                </a:moveTo>
                <a:cubicBezTo>
                  <a:pt x="340" y="215"/>
                  <a:pt x="681" y="295"/>
                  <a:pt x="908" y="272"/>
                </a:cubicBezTo>
                <a:cubicBezTo>
                  <a:pt x="1135" y="249"/>
                  <a:pt x="1293" y="38"/>
                  <a:pt x="1361" y="0"/>
                </a:cubicBezTo>
              </a:path>
            </a:pathLst>
          </a:custGeom>
          <a:noFill/>
          <a:ln w="28575" cmpd="sng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76" name="Freeform 25"/>
          <p:cNvSpPr>
            <a:spLocks/>
          </p:cNvSpPr>
          <p:nvPr/>
        </p:nvSpPr>
        <p:spPr bwMode="auto">
          <a:xfrm>
            <a:off x="3600450" y="4398303"/>
            <a:ext cx="1079500" cy="488528"/>
          </a:xfrm>
          <a:custGeom>
            <a:avLst/>
            <a:gdLst>
              <a:gd name="T0" fmla="*/ 0 w 1360"/>
              <a:gd name="T1" fmla="*/ 2147483647 h 408"/>
              <a:gd name="T2" fmla="*/ 2147483647 w 1360"/>
              <a:gd name="T3" fmla="*/ 2147483647 h 408"/>
              <a:gd name="T4" fmla="*/ 2147483647 w 1360"/>
              <a:gd name="T5" fmla="*/ 0 h 40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360" h="408">
                <a:moveTo>
                  <a:pt x="0" y="408"/>
                </a:moveTo>
                <a:cubicBezTo>
                  <a:pt x="187" y="368"/>
                  <a:pt x="892" y="238"/>
                  <a:pt x="1119" y="170"/>
                </a:cubicBezTo>
                <a:cubicBezTo>
                  <a:pt x="1346" y="102"/>
                  <a:pt x="1310" y="35"/>
                  <a:pt x="1360" y="0"/>
                </a:cubicBezTo>
              </a:path>
            </a:pathLst>
          </a:custGeom>
          <a:noFill/>
          <a:ln w="28575" cmpd="sng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77" name="Freeform 26"/>
          <p:cNvSpPr>
            <a:spLocks/>
          </p:cNvSpPr>
          <p:nvPr/>
        </p:nvSpPr>
        <p:spPr bwMode="auto">
          <a:xfrm>
            <a:off x="3600453" y="4917847"/>
            <a:ext cx="1044575" cy="110112"/>
          </a:xfrm>
          <a:custGeom>
            <a:avLst/>
            <a:gdLst>
              <a:gd name="T0" fmla="*/ 0 w 1316"/>
              <a:gd name="T1" fmla="*/ 0 h 91"/>
              <a:gd name="T2" fmla="*/ 2147483647 w 1316"/>
              <a:gd name="T3" fmla="*/ 2147483647 h 91"/>
              <a:gd name="T4" fmla="*/ 2147483647 w 1316"/>
              <a:gd name="T5" fmla="*/ 2147483647 h 91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316" h="91">
                <a:moveTo>
                  <a:pt x="0" y="0"/>
                </a:moveTo>
                <a:cubicBezTo>
                  <a:pt x="253" y="15"/>
                  <a:pt x="507" y="30"/>
                  <a:pt x="726" y="45"/>
                </a:cubicBezTo>
                <a:cubicBezTo>
                  <a:pt x="945" y="60"/>
                  <a:pt x="1210" y="83"/>
                  <a:pt x="1316" y="91"/>
                </a:cubicBezTo>
              </a:path>
            </a:pathLst>
          </a:custGeom>
          <a:noFill/>
          <a:ln w="28575" cmpd="sng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78" name="Freeform 32"/>
          <p:cNvSpPr>
            <a:spLocks/>
          </p:cNvSpPr>
          <p:nvPr/>
        </p:nvSpPr>
        <p:spPr bwMode="auto">
          <a:xfrm>
            <a:off x="7956550" y="1239155"/>
            <a:ext cx="863600" cy="1265520"/>
          </a:xfrm>
          <a:custGeom>
            <a:avLst/>
            <a:gdLst>
              <a:gd name="T0" fmla="*/ 0 w 726"/>
              <a:gd name="T1" fmla="*/ 2147483647 h 816"/>
              <a:gd name="T2" fmla="*/ 2147483647 w 726"/>
              <a:gd name="T3" fmla="*/ 2147483647 h 816"/>
              <a:gd name="T4" fmla="*/ 2147483647 w 726"/>
              <a:gd name="T5" fmla="*/ 2147483647 h 816"/>
              <a:gd name="T6" fmla="*/ 2147483647 w 726"/>
              <a:gd name="T7" fmla="*/ 0 h 81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26" h="816">
                <a:moveTo>
                  <a:pt x="0" y="816"/>
                </a:moveTo>
                <a:cubicBezTo>
                  <a:pt x="45" y="691"/>
                  <a:pt x="90" y="566"/>
                  <a:pt x="181" y="453"/>
                </a:cubicBezTo>
                <a:cubicBezTo>
                  <a:pt x="272" y="340"/>
                  <a:pt x="453" y="211"/>
                  <a:pt x="544" y="136"/>
                </a:cubicBezTo>
                <a:cubicBezTo>
                  <a:pt x="635" y="61"/>
                  <a:pt x="696" y="15"/>
                  <a:pt x="726" y="0"/>
                </a:cubicBezTo>
              </a:path>
            </a:pathLst>
          </a:custGeom>
          <a:noFill/>
          <a:ln w="28575" cmpd="sng">
            <a:solidFill>
              <a:srgbClr val="99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79" name="Freeform 33"/>
          <p:cNvSpPr>
            <a:spLocks/>
          </p:cNvSpPr>
          <p:nvPr/>
        </p:nvSpPr>
        <p:spPr bwMode="auto">
          <a:xfrm>
            <a:off x="8027991" y="2134014"/>
            <a:ext cx="841375" cy="393924"/>
          </a:xfrm>
          <a:custGeom>
            <a:avLst/>
            <a:gdLst>
              <a:gd name="T0" fmla="*/ 0 w 707"/>
              <a:gd name="T1" fmla="*/ 2147483647 h 254"/>
              <a:gd name="T2" fmla="*/ 2147483647 w 707"/>
              <a:gd name="T3" fmla="*/ 2147483647 h 254"/>
              <a:gd name="T4" fmla="*/ 2147483647 w 707"/>
              <a:gd name="T5" fmla="*/ 2147483647 h 254"/>
              <a:gd name="T6" fmla="*/ 2147483647 w 707"/>
              <a:gd name="T7" fmla="*/ 2147483647 h 254"/>
              <a:gd name="T8" fmla="*/ 2147483647 w 707"/>
              <a:gd name="T9" fmla="*/ 2147483647 h 2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07" h="254">
                <a:moveTo>
                  <a:pt x="0" y="239"/>
                </a:moveTo>
                <a:cubicBezTo>
                  <a:pt x="91" y="246"/>
                  <a:pt x="182" y="254"/>
                  <a:pt x="273" y="239"/>
                </a:cubicBezTo>
                <a:cubicBezTo>
                  <a:pt x="364" y="224"/>
                  <a:pt x="477" y="186"/>
                  <a:pt x="545" y="148"/>
                </a:cubicBezTo>
                <a:cubicBezTo>
                  <a:pt x="613" y="110"/>
                  <a:pt x="655" y="24"/>
                  <a:pt x="681" y="12"/>
                </a:cubicBezTo>
                <a:cubicBezTo>
                  <a:pt x="707" y="0"/>
                  <a:pt x="699" y="61"/>
                  <a:pt x="703" y="74"/>
                </a:cubicBezTo>
              </a:path>
            </a:pathLst>
          </a:custGeom>
          <a:noFill/>
          <a:ln w="28575" cmpd="sng">
            <a:solidFill>
              <a:srgbClr val="99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80" name="Freeform 34"/>
          <p:cNvSpPr>
            <a:spLocks/>
          </p:cNvSpPr>
          <p:nvPr/>
        </p:nvSpPr>
        <p:spPr bwMode="auto">
          <a:xfrm>
            <a:off x="7956550" y="1941704"/>
            <a:ext cx="863600" cy="795603"/>
          </a:xfrm>
          <a:custGeom>
            <a:avLst/>
            <a:gdLst>
              <a:gd name="T0" fmla="*/ 0 w 726"/>
              <a:gd name="T1" fmla="*/ 2147483647 h 513"/>
              <a:gd name="T2" fmla="*/ 2147483647 w 726"/>
              <a:gd name="T3" fmla="*/ 2147483647 h 513"/>
              <a:gd name="T4" fmla="*/ 2147483647 w 726"/>
              <a:gd name="T5" fmla="*/ 0 h 51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6" h="513">
                <a:moveTo>
                  <a:pt x="0" y="363"/>
                </a:moveTo>
                <a:cubicBezTo>
                  <a:pt x="30" y="438"/>
                  <a:pt x="60" y="513"/>
                  <a:pt x="181" y="453"/>
                </a:cubicBezTo>
                <a:cubicBezTo>
                  <a:pt x="302" y="393"/>
                  <a:pt x="635" y="76"/>
                  <a:pt x="726" y="0"/>
                </a:cubicBezTo>
              </a:path>
            </a:pathLst>
          </a:custGeom>
          <a:noFill/>
          <a:ln w="28575" cmpd="sng">
            <a:solidFill>
              <a:srgbClr val="99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81" name="Freeform 35"/>
          <p:cNvSpPr>
            <a:spLocks/>
          </p:cNvSpPr>
          <p:nvPr/>
        </p:nvSpPr>
        <p:spPr bwMode="auto">
          <a:xfrm>
            <a:off x="7956553" y="1518315"/>
            <a:ext cx="917575" cy="986361"/>
          </a:xfrm>
          <a:custGeom>
            <a:avLst/>
            <a:gdLst>
              <a:gd name="T0" fmla="*/ 0 w 771"/>
              <a:gd name="T1" fmla="*/ 2147483647 h 636"/>
              <a:gd name="T2" fmla="*/ 2147483647 w 771"/>
              <a:gd name="T3" fmla="*/ 2147483647 h 636"/>
              <a:gd name="T4" fmla="*/ 2147483647 w 771"/>
              <a:gd name="T5" fmla="*/ 2147483647 h 636"/>
              <a:gd name="T6" fmla="*/ 2147483647 w 771"/>
              <a:gd name="T7" fmla="*/ 0 h 63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71" h="636">
                <a:moveTo>
                  <a:pt x="0" y="636"/>
                </a:moveTo>
                <a:cubicBezTo>
                  <a:pt x="98" y="579"/>
                  <a:pt x="197" y="522"/>
                  <a:pt x="272" y="454"/>
                </a:cubicBezTo>
                <a:cubicBezTo>
                  <a:pt x="347" y="386"/>
                  <a:pt x="370" y="303"/>
                  <a:pt x="453" y="227"/>
                </a:cubicBezTo>
                <a:cubicBezTo>
                  <a:pt x="536" y="151"/>
                  <a:pt x="718" y="30"/>
                  <a:pt x="771" y="0"/>
                </a:cubicBezTo>
              </a:path>
            </a:pathLst>
          </a:custGeom>
          <a:noFill/>
          <a:ln w="28575" cmpd="sng">
            <a:solidFill>
              <a:srgbClr val="99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82" name="Freeform 36"/>
          <p:cNvSpPr>
            <a:spLocks/>
          </p:cNvSpPr>
          <p:nvPr/>
        </p:nvSpPr>
        <p:spPr bwMode="auto">
          <a:xfrm>
            <a:off x="7956550" y="2504675"/>
            <a:ext cx="863600" cy="221776"/>
          </a:xfrm>
          <a:custGeom>
            <a:avLst/>
            <a:gdLst>
              <a:gd name="T0" fmla="*/ 0 w 726"/>
              <a:gd name="T1" fmla="*/ 0 h 143"/>
              <a:gd name="T2" fmla="*/ 2147483647 w 726"/>
              <a:gd name="T3" fmla="*/ 2147483647 h 143"/>
              <a:gd name="T4" fmla="*/ 2147483647 w 726"/>
              <a:gd name="T5" fmla="*/ 2147483647 h 14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6" h="143">
                <a:moveTo>
                  <a:pt x="0" y="0"/>
                </a:moveTo>
                <a:cubicBezTo>
                  <a:pt x="121" y="64"/>
                  <a:pt x="242" y="129"/>
                  <a:pt x="363" y="136"/>
                </a:cubicBezTo>
                <a:cubicBezTo>
                  <a:pt x="484" y="143"/>
                  <a:pt x="666" y="60"/>
                  <a:pt x="726" y="45"/>
                </a:cubicBezTo>
              </a:path>
            </a:pathLst>
          </a:custGeom>
          <a:noFill/>
          <a:ln w="28575" cmpd="sng">
            <a:solidFill>
              <a:srgbClr val="99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83" name="Text Box 38"/>
          <p:cNvSpPr txBox="1">
            <a:spLocks noChangeArrowheads="1"/>
          </p:cNvSpPr>
          <p:nvPr/>
        </p:nvSpPr>
        <p:spPr bwMode="auto">
          <a:xfrm>
            <a:off x="5003800" y="2417827"/>
            <a:ext cx="2592388" cy="369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>
                <a:latin typeface="Calibri" charset="0"/>
              </a:rPr>
              <a:t>… every year …</a:t>
            </a:r>
            <a:endParaRPr lang="en-US">
              <a:latin typeface="Calibri" charset="0"/>
            </a:endParaRPr>
          </a:p>
        </p:txBody>
      </p:sp>
      <p:grpSp>
        <p:nvGrpSpPr>
          <p:cNvPr id="23585" name="Group 32"/>
          <p:cNvGrpSpPr>
            <a:grpSpLocks/>
          </p:cNvGrpSpPr>
          <p:nvPr/>
        </p:nvGrpSpPr>
        <p:grpSpPr bwMode="auto">
          <a:xfrm>
            <a:off x="576263" y="1840898"/>
            <a:ext cx="8532812" cy="1477910"/>
            <a:chOff x="575469" y="1884364"/>
            <a:chExt cx="8532419" cy="1513232"/>
          </a:xfrm>
        </p:grpSpPr>
        <p:cxnSp>
          <p:nvCxnSpPr>
            <p:cNvPr id="34" name="Straight Arrow Connector 33"/>
            <p:cNvCxnSpPr/>
            <p:nvPr/>
          </p:nvCxnSpPr>
          <p:spPr>
            <a:xfrm flipV="1">
              <a:off x="575469" y="2386155"/>
              <a:ext cx="7272002" cy="7939"/>
            </a:xfrm>
            <a:prstGeom prst="straightConnector1">
              <a:avLst/>
            </a:prstGeom>
            <a:ln w="38100">
              <a:solidFill>
                <a:schemeClr val="bg1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587" name="Text Box 28"/>
            <p:cNvSpPr txBox="1">
              <a:spLocks noChangeArrowheads="1"/>
            </p:cNvSpPr>
            <p:nvPr/>
          </p:nvSpPr>
          <p:spPr bwMode="auto">
            <a:xfrm>
              <a:off x="3150299" y="1884364"/>
              <a:ext cx="1871662" cy="4726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GB" sz="2400">
                  <a:solidFill>
                    <a:schemeClr val="bg1"/>
                  </a:solidFill>
                  <a:latin typeface="Calibri" charset="0"/>
                </a:rPr>
                <a:t>Hindcasts</a:t>
              </a:r>
              <a:endParaRPr lang="en-US" sz="2400">
                <a:solidFill>
                  <a:schemeClr val="bg1"/>
                </a:solidFill>
                <a:latin typeface="Calibri" charset="0"/>
              </a:endParaRPr>
            </a:p>
          </p:txBody>
        </p:sp>
        <p:cxnSp>
          <p:nvCxnSpPr>
            <p:cNvPr id="37" name="Straight Arrow Connector 36"/>
            <p:cNvCxnSpPr/>
            <p:nvPr/>
          </p:nvCxnSpPr>
          <p:spPr>
            <a:xfrm>
              <a:off x="7856996" y="2960992"/>
              <a:ext cx="1057226" cy="0"/>
            </a:xfrm>
            <a:prstGeom prst="straightConnector1">
              <a:avLst/>
            </a:prstGeom>
            <a:ln w="38100">
              <a:solidFill>
                <a:schemeClr val="bg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589" name="Text Box 28"/>
            <p:cNvSpPr txBox="1">
              <a:spLocks noChangeArrowheads="1"/>
            </p:cNvSpPr>
            <p:nvPr/>
          </p:nvSpPr>
          <p:spPr bwMode="auto">
            <a:xfrm>
              <a:off x="7682731" y="2924897"/>
              <a:ext cx="1425157" cy="4726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GB" sz="2400">
                  <a:solidFill>
                    <a:schemeClr val="bg1"/>
                  </a:solidFill>
                  <a:latin typeface="Calibri" charset="0"/>
                </a:rPr>
                <a:t>Forecast</a:t>
              </a:r>
              <a:endParaRPr lang="en-US" sz="2400">
                <a:solidFill>
                  <a:schemeClr val="bg1"/>
                </a:solidFill>
                <a:latin typeface="Calibri" charset="0"/>
              </a:endParaRPr>
            </a:p>
          </p:txBody>
        </p:sp>
      </p:grpSp>
      <p:sp>
        <p:nvSpPr>
          <p:cNvPr id="38" name="Title 1"/>
          <p:cNvSpPr txBox="1">
            <a:spLocks/>
          </p:cNvSpPr>
          <p:nvPr/>
        </p:nvSpPr>
        <p:spPr>
          <a:xfrm>
            <a:off x="183135" y="229668"/>
            <a:ext cx="6191348" cy="526199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735" baseline="0">
                <a:solidFill>
                  <a:schemeClr val="accent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5pPr>
            <a:lvl6pPr marL="446639"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</a:defRPr>
            </a:lvl6pPr>
            <a:lvl7pPr marL="893277"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</a:defRPr>
            </a:lvl7pPr>
            <a:lvl8pPr marL="1339916"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</a:defRPr>
            </a:lvl8pPr>
            <a:lvl9pPr marL="1786555"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35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ＭＳ Ｐゴシック" charset="0"/>
              </a:rPr>
              <a:t>Initialized climate predictions</a:t>
            </a:r>
            <a:endParaRPr kumimoji="0" lang="en-US" sz="273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20781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reeform 3"/>
          <p:cNvSpPr>
            <a:spLocks/>
          </p:cNvSpPr>
          <p:nvPr/>
        </p:nvSpPr>
        <p:spPr bwMode="auto">
          <a:xfrm>
            <a:off x="466725" y="2206907"/>
            <a:ext cx="8426450" cy="3376270"/>
          </a:xfrm>
          <a:custGeom>
            <a:avLst/>
            <a:gdLst>
              <a:gd name="T0" fmla="*/ 0 w 5852"/>
              <a:gd name="T1" fmla="*/ 2147483647 h 2177"/>
              <a:gd name="T2" fmla="*/ 2147483647 w 5852"/>
              <a:gd name="T3" fmla="*/ 2147483647 h 2177"/>
              <a:gd name="T4" fmla="*/ 2147483647 w 5852"/>
              <a:gd name="T5" fmla="*/ 2147483647 h 2177"/>
              <a:gd name="T6" fmla="*/ 2147483647 w 5852"/>
              <a:gd name="T7" fmla="*/ 2147483647 h 2177"/>
              <a:gd name="T8" fmla="*/ 2147483647 w 5852"/>
              <a:gd name="T9" fmla="*/ 2147483647 h 2177"/>
              <a:gd name="T10" fmla="*/ 2147483647 w 5852"/>
              <a:gd name="T11" fmla="*/ 2147483647 h 2177"/>
              <a:gd name="T12" fmla="*/ 2147483647 w 5852"/>
              <a:gd name="T13" fmla="*/ 2147483647 h 2177"/>
              <a:gd name="T14" fmla="*/ 2147483647 w 5852"/>
              <a:gd name="T15" fmla="*/ 2147483647 h 2177"/>
              <a:gd name="T16" fmla="*/ 2147483647 w 5852"/>
              <a:gd name="T17" fmla="*/ 2147483647 h 2177"/>
              <a:gd name="T18" fmla="*/ 2147483647 w 5852"/>
              <a:gd name="T19" fmla="*/ 2147483647 h 2177"/>
              <a:gd name="T20" fmla="*/ 2147483647 w 5852"/>
              <a:gd name="T21" fmla="*/ 0 h 217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852" h="2177">
                <a:moveTo>
                  <a:pt x="0" y="2177"/>
                </a:moveTo>
                <a:cubicBezTo>
                  <a:pt x="144" y="2060"/>
                  <a:pt x="288" y="1943"/>
                  <a:pt x="409" y="1905"/>
                </a:cubicBezTo>
                <a:cubicBezTo>
                  <a:pt x="530" y="1867"/>
                  <a:pt x="620" y="1935"/>
                  <a:pt x="726" y="1950"/>
                </a:cubicBezTo>
                <a:cubicBezTo>
                  <a:pt x="832" y="1965"/>
                  <a:pt x="863" y="2041"/>
                  <a:pt x="1044" y="1996"/>
                </a:cubicBezTo>
                <a:cubicBezTo>
                  <a:pt x="1225" y="1951"/>
                  <a:pt x="1558" y="1724"/>
                  <a:pt x="1815" y="1678"/>
                </a:cubicBezTo>
                <a:cubicBezTo>
                  <a:pt x="2072" y="1632"/>
                  <a:pt x="2291" y="1851"/>
                  <a:pt x="2586" y="1723"/>
                </a:cubicBezTo>
                <a:cubicBezTo>
                  <a:pt x="2881" y="1595"/>
                  <a:pt x="3313" y="1083"/>
                  <a:pt x="3584" y="907"/>
                </a:cubicBezTo>
                <a:cubicBezTo>
                  <a:pt x="3855" y="731"/>
                  <a:pt x="4014" y="771"/>
                  <a:pt x="4210" y="665"/>
                </a:cubicBezTo>
                <a:cubicBezTo>
                  <a:pt x="4406" y="559"/>
                  <a:pt x="4527" y="353"/>
                  <a:pt x="4763" y="272"/>
                </a:cubicBezTo>
                <a:cubicBezTo>
                  <a:pt x="4999" y="191"/>
                  <a:pt x="5444" y="226"/>
                  <a:pt x="5625" y="181"/>
                </a:cubicBezTo>
                <a:cubicBezTo>
                  <a:pt x="5806" y="136"/>
                  <a:pt x="5814" y="30"/>
                  <a:pt x="5852" y="0"/>
                </a:cubicBezTo>
              </a:path>
            </a:pathLst>
          </a:custGeom>
          <a:noFill/>
          <a:ln w="57150" cmpd="sng">
            <a:solidFill>
              <a:srgbClr val="00030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79" name="Text Box 9"/>
          <p:cNvSpPr txBox="1">
            <a:spLocks noChangeArrowheads="1"/>
          </p:cNvSpPr>
          <p:nvPr/>
        </p:nvSpPr>
        <p:spPr bwMode="auto">
          <a:xfrm>
            <a:off x="3779841" y="5935226"/>
            <a:ext cx="1944687" cy="369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>
                <a:solidFill>
                  <a:srgbClr val="000308"/>
                </a:solidFill>
                <a:latin typeface="Calibri" charset="0"/>
              </a:rPr>
              <a:t>Observations</a:t>
            </a:r>
            <a:endParaRPr lang="en-US">
              <a:solidFill>
                <a:srgbClr val="000308"/>
              </a:solidFill>
              <a:latin typeface="Calibri" charset="0"/>
            </a:endParaRPr>
          </a:p>
        </p:txBody>
      </p:sp>
      <p:sp>
        <p:nvSpPr>
          <p:cNvPr id="24580" name="Text Box 12"/>
          <p:cNvSpPr txBox="1">
            <a:spLocks noChangeArrowheads="1"/>
          </p:cNvSpPr>
          <p:nvPr/>
        </p:nvSpPr>
        <p:spPr bwMode="auto">
          <a:xfrm>
            <a:off x="107950" y="5725856"/>
            <a:ext cx="935038" cy="372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>
                <a:latin typeface="Calibri" charset="0"/>
              </a:rPr>
              <a:t> </a:t>
            </a:r>
            <a:r>
              <a:rPr lang="en-GB">
                <a:solidFill>
                  <a:srgbClr val="000308"/>
                </a:solidFill>
                <a:latin typeface="Calibri" charset="0"/>
              </a:rPr>
              <a:t>1960</a:t>
            </a:r>
            <a:endParaRPr lang="en-US">
              <a:solidFill>
                <a:srgbClr val="000308"/>
              </a:solidFill>
              <a:latin typeface="Calibri" charset="0"/>
            </a:endParaRPr>
          </a:p>
        </p:txBody>
      </p:sp>
      <p:sp>
        <p:nvSpPr>
          <p:cNvPr id="7" name="Text Box 29"/>
          <p:cNvSpPr txBox="1">
            <a:spLocks noChangeArrowheads="1"/>
          </p:cNvSpPr>
          <p:nvPr/>
        </p:nvSpPr>
        <p:spPr bwMode="auto">
          <a:xfrm>
            <a:off x="7958141" y="5725856"/>
            <a:ext cx="93503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GB" altLang="en-US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  <a:ea typeface="ＭＳ Ｐゴシック" pitchFamily="34" charset="-128"/>
                <a:cs typeface="+mn-cs"/>
              </a:rPr>
              <a:t> </a:t>
            </a:r>
            <a:r>
              <a:rPr lang="en-GB" altLang="en-US" dirty="0" smtClean="0">
                <a:solidFill>
                  <a:srgbClr val="000308"/>
                </a:solidFill>
                <a:latin typeface="Calibri" panose="020F0502020204030204" pitchFamily="34" charset="0"/>
                <a:ea typeface="ＭＳ Ｐゴシック" pitchFamily="34" charset="-128"/>
                <a:cs typeface="+mn-cs"/>
              </a:rPr>
              <a:t>2019</a:t>
            </a:r>
            <a:endParaRPr lang="en-US" altLang="en-US" dirty="0">
              <a:solidFill>
                <a:srgbClr val="000308"/>
              </a:solidFill>
              <a:latin typeface="Calibri" panose="020F0502020204030204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24582" name="Text Box 37"/>
          <p:cNvSpPr txBox="1">
            <a:spLocks noChangeArrowheads="1"/>
          </p:cNvSpPr>
          <p:nvPr/>
        </p:nvSpPr>
        <p:spPr bwMode="auto">
          <a:xfrm>
            <a:off x="5795963" y="938286"/>
            <a:ext cx="1871662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dirty="0">
                <a:solidFill>
                  <a:srgbClr val="990099"/>
                </a:solidFill>
                <a:latin typeface="Calibri" charset="0"/>
              </a:rPr>
              <a:t>5-member prediction started 1 Nov </a:t>
            </a:r>
            <a:r>
              <a:rPr lang="en-GB" dirty="0" smtClean="0">
                <a:solidFill>
                  <a:srgbClr val="990099"/>
                </a:solidFill>
                <a:latin typeface="Calibri" charset="0"/>
              </a:rPr>
              <a:t>2019</a:t>
            </a:r>
            <a:endParaRPr lang="en-US" dirty="0">
              <a:solidFill>
                <a:srgbClr val="990099"/>
              </a:solidFill>
              <a:latin typeface="Calibri" charset="0"/>
            </a:endParaRPr>
          </a:p>
        </p:txBody>
      </p:sp>
      <p:sp>
        <p:nvSpPr>
          <p:cNvPr id="24583" name="Line 10"/>
          <p:cNvSpPr>
            <a:spLocks noChangeShapeType="1"/>
          </p:cNvSpPr>
          <p:nvPr/>
        </p:nvSpPr>
        <p:spPr bwMode="auto">
          <a:xfrm flipV="1">
            <a:off x="4716463" y="4402956"/>
            <a:ext cx="215900" cy="1532271"/>
          </a:xfrm>
          <a:prstGeom prst="line">
            <a:avLst/>
          </a:prstGeom>
          <a:noFill/>
          <a:ln w="9525">
            <a:solidFill>
              <a:srgbClr val="00030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4" name="Text Box 28"/>
          <p:cNvSpPr txBox="1">
            <a:spLocks noChangeArrowheads="1"/>
          </p:cNvSpPr>
          <p:nvPr/>
        </p:nvSpPr>
        <p:spPr bwMode="auto">
          <a:xfrm>
            <a:off x="3275013" y="2487615"/>
            <a:ext cx="1871662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>
                <a:solidFill>
                  <a:srgbClr val="009900"/>
                </a:solidFill>
                <a:latin typeface="Calibri" charset="0"/>
              </a:rPr>
              <a:t>5-member prediction started 1 Nov 1962</a:t>
            </a:r>
            <a:endParaRPr lang="en-US">
              <a:solidFill>
                <a:srgbClr val="009900"/>
              </a:solidFill>
              <a:latin typeface="Calibri" charset="0"/>
            </a:endParaRPr>
          </a:p>
        </p:txBody>
      </p:sp>
      <p:sp>
        <p:nvSpPr>
          <p:cNvPr id="24585" name="Text Box 17"/>
          <p:cNvSpPr txBox="1">
            <a:spLocks noChangeArrowheads="1"/>
          </p:cNvSpPr>
          <p:nvPr/>
        </p:nvSpPr>
        <p:spPr bwMode="auto">
          <a:xfrm>
            <a:off x="1619253" y="2687680"/>
            <a:ext cx="1871663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>
                <a:solidFill>
                  <a:srgbClr val="CC0000"/>
                </a:solidFill>
                <a:latin typeface="Calibri" charset="0"/>
              </a:rPr>
              <a:t>5-member prediction started 1 Nov 1961</a:t>
            </a:r>
            <a:endParaRPr lang="en-US">
              <a:solidFill>
                <a:srgbClr val="CC0000"/>
              </a:solidFill>
              <a:latin typeface="Calibri" charset="0"/>
            </a:endParaRPr>
          </a:p>
        </p:txBody>
      </p:sp>
      <p:sp>
        <p:nvSpPr>
          <p:cNvPr id="24586" name="Text Box 11"/>
          <p:cNvSpPr txBox="1">
            <a:spLocks noChangeArrowheads="1"/>
          </p:cNvSpPr>
          <p:nvPr/>
        </p:nvSpPr>
        <p:spPr bwMode="auto">
          <a:xfrm>
            <a:off x="-107950" y="3387128"/>
            <a:ext cx="1871663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>
                <a:solidFill>
                  <a:srgbClr val="0070C0"/>
                </a:solidFill>
                <a:latin typeface="Calibri" charset="0"/>
              </a:rPr>
              <a:t>5-member prediction started 1 Nov 1960</a:t>
            </a:r>
            <a:endParaRPr lang="en-US">
              <a:solidFill>
                <a:srgbClr val="0070C0"/>
              </a:solidFill>
              <a:latin typeface="Calibri" charset="0"/>
            </a:endParaRPr>
          </a:p>
        </p:txBody>
      </p:sp>
      <p:sp>
        <p:nvSpPr>
          <p:cNvPr id="24587" name="AutoShape 16"/>
          <p:cNvSpPr>
            <a:spLocks noChangeArrowheads="1"/>
          </p:cNvSpPr>
          <p:nvPr/>
        </p:nvSpPr>
        <p:spPr bwMode="auto">
          <a:xfrm>
            <a:off x="1152528" y="4756555"/>
            <a:ext cx="142875" cy="141130"/>
          </a:xfrm>
          <a:prstGeom prst="flowChartConnector">
            <a:avLst/>
          </a:prstGeom>
          <a:solidFill>
            <a:schemeClr val="accent2"/>
          </a:solidFill>
          <a:ln w="9525">
            <a:solidFill>
              <a:srgbClr val="00030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4588" name="AutoShape 17"/>
          <p:cNvSpPr>
            <a:spLocks noChangeArrowheads="1"/>
          </p:cNvSpPr>
          <p:nvPr/>
        </p:nvSpPr>
        <p:spPr bwMode="auto">
          <a:xfrm>
            <a:off x="1152528" y="5038816"/>
            <a:ext cx="142875" cy="141130"/>
          </a:xfrm>
          <a:prstGeom prst="flowChartConnector">
            <a:avLst/>
          </a:prstGeom>
          <a:solidFill>
            <a:schemeClr val="accent2"/>
          </a:solidFill>
          <a:ln w="9525">
            <a:solidFill>
              <a:srgbClr val="00030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4589" name="AutoShape 18"/>
          <p:cNvSpPr>
            <a:spLocks noChangeArrowheads="1"/>
          </p:cNvSpPr>
          <p:nvPr/>
        </p:nvSpPr>
        <p:spPr bwMode="auto">
          <a:xfrm>
            <a:off x="1152528" y="5249736"/>
            <a:ext cx="142875" cy="141130"/>
          </a:xfrm>
          <a:prstGeom prst="flowChartConnector">
            <a:avLst/>
          </a:prstGeom>
          <a:solidFill>
            <a:schemeClr val="accent2"/>
          </a:solidFill>
          <a:ln w="9525">
            <a:solidFill>
              <a:srgbClr val="00030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4590" name="AutoShape 19"/>
          <p:cNvSpPr>
            <a:spLocks noChangeArrowheads="1"/>
          </p:cNvSpPr>
          <p:nvPr/>
        </p:nvSpPr>
        <p:spPr bwMode="auto">
          <a:xfrm>
            <a:off x="1152528" y="4827896"/>
            <a:ext cx="142875" cy="141130"/>
          </a:xfrm>
          <a:prstGeom prst="flowChartConnector">
            <a:avLst/>
          </a:prstGeom>
          <a:solidFill>
            <a:schemeClr val="accent2"/>
          </a:solidFill>
          <a:ln w="9525">
            <a:solidFill>
              <a:srgbClr val="00030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4591" name="AutoShape 20"/>
          <p:cNvSpPr>
            <a:spLocks noChangeArrowheads="1"/>
          </p:cNvSpPr>
          <p:nvPr/>
        </p:nvSpPr>
        <p:spPr bwMode="auto">
          <a:xfrm>
            <a:off x="2592391" y="4616976"/>
            <a:ext cx="142875" cy="141130"/>
          </a:xfrm>
          <a:prstGeom prst="flowChartConnector">
            <a:avLst/>
          </a:prstGeom>
          <a:solidFill>
            <a:srgbClr val="CC0000"/>
          </a:solidFill>
          <a:ln w="9525">
            <a:solidFill>
              <a:srgbClr val="00030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4592" name="AutoShape 21"/>
          <p:cNvSpPr>
            <a:spLocks noChangeArrowheads="1"/>
          </p:cNvSpPr>
          <p:nvPr/>
        </p:nvSpPr>
        <p:spPr bwMode="auto">
          <a:xfrm>
            <a:off x="2592391" y="4756555"/>
            <a:ext cx="142875" cy="141130"/>
          </a:xfrm>
          <a:prstGeom prst="flowChartConnector">
            <a:avLst/>
          </a:prstGeom>
          <a:solidFill>
            <a:srgbClr val="CC0000"/>
          </a:solidFill>
          <a:ln w="9525">
            <a:solidFill>
              <a:srgbClr val="00030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4593" name="AutoShape 22"/>
          <p:cNvSpPr>
            <a:spLocks noChangeArrowheads="1"/>
          </p:cNvSpPr>
          <p:nvPr/>
        </p:nvSpPr>
        <p:spPr bwMode="auto">
          <a:xfrm>
            <a:off x="2592391" y="4264927"/>
            <a:ext cx="142875" cy="141131"/>
          </a:xfrm>
          <a:prstGeom prst="flowChartConnector">
            <a:avLst/>
          </a:prstGeom>
          <a:solidFill>
            <a:srgbClr val="CC0000"/>
          </a:solidFill>
          <a:ln w="9525">
            <a:solidFill>
              <a:srgbClr val="00030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4594" name="AutoShape 23"/>
          <p:cNvSpPr>
            <a:spLocks noChangeArrowheads="1"/>
          </p:cNvSpPr>
          <p:nvPr/>
        </p:nvSpPr>
        <p:spPr bwMode="auto">
          <a:xfrm>
            <a:off x="2592391" y="4967475"/>
            <a:ext cx="142875" cy="141130"/>
          </a:xfrm>
          <a:prstGeom prst="flowChartConnector">
            <a:avLst/>
          </a:prstGeom>
          <a:solidFill>
            <a:srgbClr val="CC0000"/>
          </a:solidFill>
          <a:ln w="9525">
            <a:solidFill>
              <a:srgbClr val="00030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4595" name="AutoShape 24"/>
          <p:cNvSpPr>
            <a:spLocks noChangeArrowheads="1"/>
          </p:cNvSpPr>
          <p:nvPr/>
        </p:nvSpPr>
        <p:spPr bwMode="auto">
          <a:xfrm>
            <a:off x="2592391" y="5176845"/>
            <a:ext cx="142875" cy="141131"/>
          </a:xfrm>
          <a:prstGeom prst="flowChartConnector">
            <a:avLst/>
          </a:prstGeom>
          <a:solidFill>
            <a:srgbClr val="CC0000"/>
          </a:solidFill>
          <a:ln w="9525">
            <a:solidFill>
              <a:srgbClr val="00030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4596" name="AutoShape 25"/>
          <p:cNvSpPr>
            <a:spLocks noChangeArrowheads="1"/>
          </p:cNvSpPr>
          <p:nvPr/>
        </p:nvSpPr>
        <p:spPr bwMode="auto">
          <a:xfrm>
            <a:off x="3995741" y="4615426"/>
            <a:ext cx="142875" cy="141131"/>
          </a:xfrm>
          <a:prstGeom prst="flowChartConnector">
            <a:avLst/>
          </a:prstGeom>
          <a:solidFill>
            <a:srgbClr val="009900"/>
          </a:solidFill>
          <a:ln w="9525">
            <a:solidFill>
              <a:srgbClr val="00030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4597" name="AutoShape 26"/>
          <p:cNvSpPr>
            <a:spLocks noChangeArrowheads="1"/>
          </p:cNvSpPr>
          <p:nvPr/>
        </p:nvSpPr>
        <p:spPr bwMode="auto">
          <a:xfrm>
            <a:off x="3995741" y="4967475"/>
            <a:ext cx="142875" cy="141130"/>
          </a:xfrm>
          <a:prstGeom prst="flowChartConnector">
            <a:avLst/>
          </a:prstGeom>
          <a:solidFill>
            <a:srgbClr val="009900"/>
          </a:solidFill>
          <a:ln w="9525">
            <a:solidFill>
              <a:srgbClr val="00030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4598" name="AutoShape 27"/>
          <p:cNvSpPr>
            <a:spLocks noChangeArrowheads="1"/>
          </p:cNvSpPr>
          <p:nvPr/>
        </p:nvSpPr>
        <p:spPr bwMode="auto">
          <a:xfrm>
            <a:off x="3995741" y="4685215"/>
            <a:ext cx="142875" cy="141130"/>
          </a:xfrm>
          <a:prstGeom prst="flowChartConnector">
            <a:avLst/>
          </a:prstGeom>
          <a:solidFill>
            <a:srgbClr val="009900"/>
          </a:solidFill>
          <a:ln w="9525">
            <a:solidFill>
              <a:srgbClr val="00030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4599" name="AutoShape 28"/>
          <p:cNvSpPr>
            <a:spLocks noChangeArrowheads="1"/>
          </p:cNvSpPr>
          <p:nvPr/>
        </p:nvSpPr>
        <p:spPr bwMode="auto">
          <a:xfrm>
            <a:off x="3995741" y="5108607"/>
            <a:ext cx="142875" cy="141131"/>
          </a:xfrm>
          <a:prstGeom prst="flowChartConnector">
            <a:avLst/>
          </a:prstGeom>
          <a:solidFill>
            <a:srgbClr val="009900"/>
          </a:solidFill>
          <a:ln w="9525">
            <a:solidFill>
              <a:srgbClr val="00030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4600" name="AutoShape 29"/>
          <p:cNvSpPr>
            <a:spLocks noChangeArrowheads="1"/>
          </p:cNvSpPr>
          <p:nvPr/>
        </p:nvSpPr>
        <p:spPr bwMode="auto">
          <a:xfrm>
            <a:off x="3995741" y="5317975"/>
            <a:ext cx="142875" cy="141130"/>
          </a:xfrm>
          <a:prstGeom prst="flowChartConnector">
            <a:avLst/>
          </a:prstGeom>
          <a:solidFill>
            <a:srgbClr val="009900"/>
          </a:solidFill>
          <a:ln w="9525">
            <a:solidFill>
              <a:srgbClr val="00030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4601" name="AutoShape 30"/>
          <p:cNvSpPr>
            <a:spLocks noChangeArrowheads="1"/>
          </p:cNvSpPr>
          <p:nvPr/>
        </p:nvSpPr>
        <p:spPr bwMode="auto">
          <a:xfrm>
            <a:off x="8243891" y="2084387"/>
            <a:ext cx="142875" cy="141131"/>
          </a:xfrm>
          <a:prstGeom prst="flowChartConnector">
            <a:avLst/>
          </a:prstGeom>
          <a:solidFill>
            <a:srgbClr val="990099"/>
          </a:solidFill>
          <a:ln w="9525">
            <a:solidFill>
              <a:srgbClr val="00030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4602" name="AutoShape 31"/>
          <p:cNvSpPr>
            <a:spLocks noChangeArrowheads="1"/>
          </p:cNvSpPr>
          <p:nvPr/>
        </p:nvSpPr>
        <p:spPr bwMode="auto">
          <a:xfrm>
            <a:off x="8243891" y="2506227"/>
            <a:ext cx="142875" cy="141131"/>
          </a:xfrm>
          <a:prstGeom prst="flowChartConnector">
            <a:avLst/>
          </a:prstGeom>
          <a:solidFill>
            <a:srgbClr val="990099"/>
          </a:solidFill>
          <a:ln w="9525">
            <a:solidFill>
              <a:srgbClr val="00030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4603" name="AutoShape 32"/>
          <p:cNvSpPr>
            <a:spLocks noChangeArrowheads="1"/>
          </p:cNvSpPr>
          <p:nvPr/>
        </p:nvSpPr>
        <p:spPr bwMode="auto">
          <a:xfrm>
            <a:off x="8245478" y="1732336"/>
            <a:ext cx="142875" cy="141130"/>
          </a:xfrm>
          <a:prstGeom prst="flowChartConnector">
            <a:avLst/>
          </a:prstGeom>
          <a:solidFill>
            <a:srgbClr val="990099"/>
          </a:solidFill>
          <a:ln w="9525">
            <a:solidFill>
              <a:srgbClr val="00030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4604" name="AutoShape 33"/>
          <p:cNvSpPr>
            <a:spLocks noChangeArrowheads="1"/>
          </p:cNvSpPr>
          <p:nvPr/>
        </p:nvSpPr>
        <p:spPr bwMode="auto">
          <a:xfrm>
            <a:off x="8243891" y="2647356"/>
            <a:ext cx="142875" cy="141130"/>
          </a:xfrm>
          <a:prstGeom prst="flowChartConnector">
            <a:avLst/>
          </a:prstGeom>
          <a:solidFill>
            <a:srgbClr val="990099"/>
          </a:solidFill>
          <a:ln w="9525">
            <a:solidFill>
              <a:srgbClr val="00030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4605" name="AutoShape 34"/>
          <p:cNvSpPr>
            <a:spLocks noChangeArrowheads="1"/>
          </p:cNvSpPr>
          <p:nvPr/>
        </p:nvSpPr>
        <p:spPr bwMode="auto">
          <a:xfrm>
            <a:off x="8243891" y="2856726"/>
            <a:ext cx="142875" cy="141131"/>
          </a:xfrm>
          <a:prstGeom prst="flowChartConnector">
            <a:avLst/>
          </a:prstGeom>
          <a:solidFill>
            <a:srgbClr val="990099"/>
          </a:solidFill>
          <a:ln w="9525">
            <a:solidFill>
              <a:srgbClr val="00030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4606" name="AutoShape 18"/>
          <p:cNvSpPr>
            <a:spLocks noChangeArrowheads="1"/>
          </p:cNvSpPr>
          <p:nvPr/>
        </p:nvSpPr>
        <p:spPr bwMode="auto">
          <a:xfrm>
            <a:off x="1162053" y="5398620"/>
            <a:ext cx="142875" cy="141130"/>
          </a:xfrm>
          <a:prstGeom prst="flowChartConnector">
            <a:avLst/>
          </a:prstGeom>
          <a:solidFill>
            <a:schemeClr val="accent2"/>
          </a:solidFill>
          <a:ln w="9525">
            <a:solidFill>
              <a:srgbClr val="00030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4607" name="Text Box 38"/>
          <p:cNvSpPr txBox="1">
            <a:spLocks noChangeArrowheads="1"/>
          </p:cNvSpPr>
          <p:nvPr/>
        </p:nvSpPr>
        <p:spPr bwMode="auto">
          <a:xfrm>
            <a:off x="5003800" y="2417827"/>
            <a:ext cx="2592388" cy="369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>
                <a:latin typeface="Calibri" charset="0"/>
              </a:rPr>
              <a:t>… every year …</a:t>
            </a:r>
            <a:endParaRPr lang="en-US">
              <a:latin typeface="Calibri" charset="0"/>
            </a:endParaRPr>
          </a:p>
        </p:txBody>
      </p:sp>
      <p:sp>
        <p:nvSpPr>
          <p:cNvPr id="26658" name="Rectangle 15"/>
          <p:cNvSpPr>
            <a:spLocks noChangeArrowheads="1"/>
          </p:cNvSpPr>
          <p:nvPr/>
        </p:nvSpPr>
        <p:spPr bwMode="auto">
          <a:xfrm>
            <a:off x="5405438" y="4216850"/>
            <a:ext cx="330676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400">
                <a:latin typeface="Calibri" charset="0"/>
              </a:rPr>
              <a:t>Typical prediction targets characteristics for forecast periods like years 2-5</a:t>
            </a:r>
          </a:p>
        </p:txBody>
      </p:sp>
      <p:sp>
        <p:nvSpPr>
          <p:cNvPr id="34" name="Title 1"/>
          <p:cNvSpPr txBox="1">
            <a:spLocks/>
          </p:cNvSpPr>
          <p:nvPr/>
        </p:nvSpPr>
        <p:spPr>
          <a:xfrm>
            <a:off x="183135" y="229668"/>
            <a:ext cx="6191348" cy="526199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735" baseline="0">
                <a:solidFill>
                  <a:schemeClr val="accent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5pPr>
            <a:lvl6pPr marL="446639"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</a:defRPr>
            </a:lvl6pPr>
            <a:lvl7pPr marL="893277"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</a:defRPr>
            </a:lvl7pPr>
            <a:lvl8pPr marL="1339916"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</a:defRPr>
            </a:lvl8pPr>
            <a:lvl9pPr marL="1786555"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35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ＭＳ Ｐゴシック" charset="0"/>
              </a:rPr>
              <a:t>Initialized climate predictions</a:t>
            </a:r>
            <a:endParaRPr kumimoji="0" lang="en-US" sz="273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9166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5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Skill in predicting SSTs</a:t>
            </a:r>
            <a:endParaRPr lang="en-US" dirty="0"/>
          </a:p>
        </p:txBody>
      </p:sp>
      <p:pic>
        <p:nvPicPr>
          <p:cNvPr id="4" name="Picture 3" descr="Yeager2018_bams-d-17-0098.1-f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12" y="1572888"/>
            <a:ext cx="7981309" cy="481680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9886" y="6416906"/>
            <a:ext cx="19789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/>
              <a:t>Yeager et al (2018)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70224" y="1067288"/>
            <a:ext cx="83989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Correlation skill, using NCAR’s Decadal Prediction Large Ensemble</a:t>
            </a:r>
          </a:p>
        </p:txBody>
      </p:sp>
      <p:sp>
        <p:nvSpPr>
          <p:cNvPr id="6" name="Rectangle 5"/>
          <p:cNvSpPr/>
          <p:nvPr/>
        </p:nvSpPr>
        <p:spPr>
          <a:xfrm>
            <a:off x="148628" y="3134314"/>
            <a:ext cx="8539354" cy="267497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2130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Skill in predicting SSTs</a:t>
            </a:r>
            <a:endParaRPr lang="en-US" dirty="0"/>
          </a:p>
        </p:txBody>
      </p:sp>
      <p:pic>
        <p:nvPicPr>
          <p:cNvPr id="4" name="Picture 3" descr="Yeager2018_bams-d-17-0098.1-f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12" y="1572888"/>
            <a:ext cx="7981309" cy="481680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9886" y="6416906"/>
            <a:ext cx="19789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/>
              <a:t>Yeager et al (2018)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70224" y="1067288"/>
            <a:ext cx="83989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Correlation skill, using NCAR’s Decadal Prediction Large Ensemble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01967" y="3731800"/>
            <a:ext cx="6292107" cy="461665"/>
          </a:xfrm>
          <a:prstGeom prst="rect">
            <a:avLst/>
          </a:prstGeom>
          <a:solidFill>
            <a:schemeClr val="accent1"/>
          </a:solidFill>
          <a:ln w="635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Better than un-initialized climate projections? 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1728309" y="4176997"/>
            <a:ext cx="1466445" cy="641607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4098188" y="4172268"/>
            <a:ext cx="715411" cy="685618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5978902" y="4211550"/>
            <a:ext cx="607008" cy="737995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72905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Placeholder 4"/>
          <p:cNvSpPr>
            <a:spLocks noGrp="1"/>
          </p:cNvSpPr>
          <p:nvPr>
            <p:ph type="body" sz="quarter" idx="10"/>
          </p:nvPr>
        </p:nvSpPr>
        <p:spPr bwMode="auto">
          <a:xfrm>
            <a:off x="175250" y="779443"/>
            <a:ext cx="8757830" cy="539241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331" tIns="44665" rIns="89331" bIns="44665" numCol="1" anchor="t" anchorCtr="0" compatLnSpc="1">
            <a:prstTxWarp prst="textNoShape">
              <a:avLst/>
            </a:prstTxWarp>
          </a:bodyPr>
          <a:lstStyle/>
          <a:p>
            <a:pPr marL="0" indent="0" eaLnBrk="1" hangingPunct="1">
              <a:buNone/>
            </a:pPr>
            <a:r>
              <a:rPr lang="en-US" altLang="es-ES" dirty="0" smtClean="0">
                <a:latin typeface="Calibri" panose="020F0502020204030204" pitchFamily="34" charset="0"/>
                <a:ea typeface="ＭＳ Ｐゴシック" panose="020B0600070205080204" pitchFamily="34" charset="-128"/>
              </a:rPr>
              <a:t>CMIP5 decadal predictions. Global-mean near-surface air temperature and AMV against GHCN/ERSST3b for forecast years 2-5.</a:t>
            </a:r>
          </a:p>
          <a:p>
            <a:pPr marL="0" indent="0">
              <a:buNone/>
            </a:pPr>
            <a:endParaRPr lang="en-US" altLang="es-ES" dirty="0" smtClean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93180" y="141134"/>
            <a:ext cx="6048440" cy="680837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CMIP5 decadal predictions</a:t>
            </a:r>
            <a:endParaRPr lang="en-US" dirty="0"/>
          </a:p>
        </p:txBody>
      </p:sp>
      <p:pic>
        <p:nvPicPr>
          <p:cNvPr id="32772" name="Picture 3" descr="fig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133" b="70430"/>
          <a:stretch>
            <a:fillRect/>
          </a:stretch>
        </p:blipFill>
        <p:spPr bwMode="auto">
          <a:xfrm>
            <a:off x="614157" y="1633046"/>
            <a:ext cx="7872277" cy="3491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3" name="Text Box 4"/>
          <p:cNvSpPr txBox="1">
            <a:spLocks noChangeArrowheads="1"/>
          </p:cNvSpPr>
          <p:nvPr/>
        </p:nvSpPr>
        <p:spPr bwMode="auto">
          <a:xfrm>
            <a:off x="2022350" y="2510844"/>
            <a:ext cx="1785066" cy="397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es-ES" sz="1954">
                <a:solidFill>
                  <a:srgbClr val="A50021"/>
                </a:solidFill>
                <a:latin typeface="Calibri" panose="020F0502020204030204" pitchFamily="34" charset="0"/>
              </a:rPr>
              <a:t>Predictions</a:t>
            </a:r>
            <a:endParaRPr lang="en-US" altLang="es-ES" sz="1954">
              <a:solidFill>
                <a:srgbClr val="A50021"/>
              </a:solidFill>
              <a:latin typeface="Calibri" panose="020F0502020204030204" pitchFamily="34" charset="0"/>
            </a:endParaRPr>
          </a:p>
        </p:txBody>
      </p:sp>
      <p:sp>
        <p:nvSpPr>
          <p:cNvPr id="32774" name="Line 5"/>
          <p:cNvSpPr>
            <a:spLocks noChangeShapeType="1"/>
          </p:cNvSpPr>
          <p:nvPr/>
        </p:nvSpPr>
        <p:spPr bwMode="auto">
          <a:xfrm flipH="1">
            <a:off x="1465584" y="2834980"/>
            <a:ext cx="1420608" cy="1426811"/>
          </a:xfrm>
          <a:prstGeom prst="line">
            <a:avLst/>
          </a:prstGeom>
          <a:noFill/>
          <a:ln w="28575">
            <a:solidFill>
              <a:srgbClr val="A5002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758"/>
          </a:p>
        </p:txBody>
      </p:sp>
      <p:sp>
        <p:nvSpPr>
          <p:cNvPr id="32775" name="Text Box 6"/>
          <p:cNvSpPr txBox="1">
            <a:spLocks noChangeArrowheads="1"/>
          </p:cNvSpPr>
          <p:nvPr/>
        </p:nvSpPr>
        <p:spPr bwMode="auto">
          <a:xfrm>
            <a:off x="5890250" y="2341803"/>
            <a:ext cx="1785066" cy="693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es-ES" sz="1954">
                <a:solidFill>
                  <a:srgbClr val="A50021"/>
                </a:solidFill>
                <a:latin typeface="Calibri" panose="020F0502020204030204" pitchFamily="34" charset="0"/>
              </a:rPr>
              <a:t>Historical simulations</a:t>
            </a:r>
            <a:endParaRPr lang="en-US" altLang="es-ES" sz="1954">
              <a:solidFill>
                <a:srgbClr val="A50021"/>
              </a:solidFill>
              <a:latin typeface="Calibri" panose="020F0502020204030204" pitchFamily="34" charset="0"/>
            </a:endParaRPr>
          </a:p>
        </p:txBody>
      </p:sp>
      <p:sp>
        <p:nvSpPr>
          <p:cNvPr id="32776" name="Line 7"/>
          <p:cNvSpPr>
            <a:spLocks noChangeShapeType="1"/>
          </p:cNvSpPr>
          <p:nvPr/>
        </p:nvSpPr>
        <p:spPr bwMode="auto">
          <a:xfrm>
            <a:off x="6944850" y="3117240"/>
            <a:ext cx="730466" cy="316380"/>
          </a:xfrm>
          <a:prstGeom prst="line">
            <a:avLst/>
          </a:prstGeom>
          <a:noFill/>
          <a:ln w="28575">
            <a:solidFill>
              <a:srgbClr val="A5002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758"/>
          </a:p>
        </p:txBody>
      </p:sp>
      <p:sp>
        <p:nvSpPr>
          <p:cNvPr id="15369" name="Text Box 8"/>
          <p:cNvSpPr txBox="1">
            <a:spLocks noChangeArrowheads="1"/>
          </p:cNvSpPr>
          <p:nvPr/>
        </p:nvSpPr>
        <p:spPr bwMode="auto">
          <a:xfrm>
            <a:off x="2898607" y="3962470"/>
            <a:ext cx="1805227" cy="393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GB" altLang="es-ES" sz="1954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Observations</a:t>
            </a:r>
            <a:endParaRPr lang="en-US" altLang="es-ES" sz="1954" dirty="0">
              <a:solidFill>
                <a:schemeClr val="accent1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32778" name="Line 9"/>
          <p:cNvSpPr>
            <a:spLocks noChangeShapeType="1"/>
          </p:cNvSpPr>
          <p:nvPr/>
        </p:nvSpPr>
        <p:spPr bwMode="auto">
          <a:xfrm flipV="1">
            <a:off x="3779500" y="3477049"/>
            <a:ext cx="161292" cy="54125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758"/>
          </a:p>
        </p:txBody>
      </p:sp>
      <p:sp>
        <p:nvSpPr>
          <p:cNvPr id="32779" name="Text Box 10"/>
          <p:cNvSpPr txBox="1">
            <a:spLocks noChangeArrowheads="1"/>
          </p:cNvSpPr>
          <p:nvPr/>
        </p:nvSpPr>
        <p:spPr bwMode="auto">
          <a:xfrm>
            <a:off x="4874422" y="1619535"/>
            <a:ext cx="3368516" cy="69378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es-ES" sz="1954" dirty="0">
                <a:latin typeface="Calibri" panose="020F0502020204030204" pitchFamily="34" charset="0"/>
              </a:rPr>
              <a:t>Atlantic </a:t>
            </a:r>
            <a:r>
              <a:rPr lang="en-GB" altLang="es-ES" sz="1954" dirty="0" err="1">
                <a:latin typeface="Calibri" panose="020F0502020204030204" pitchFamily="34" charset="0"/>
              </a:rPr>
              <a:t>multidecadal</a:t>
            </a:r>
            <a:r>
              <a:rPr lang="en-GB" altLang="es-ES" sz="1954" dirty="0">
                <a:latin typeface="Calibri" panose="020F0502020204030204" pitchFamily="34" charset="0"/>
              </a:rPr>
              <a:t> variability (AMV)</a:t>
            </a:r>
            <a:endParaRPr lang="en-US" altLang="es-ES" sz="1954" dirty="0">
              <a:latin typeface="Calibri" panose="020F0502020204030204" pitchFamily="34" charset="0"/>
            </a:endParaRPr>
          </a:p>
        </p:txBody>
      </p:sp>
      <p:sp>
        <p:nvSpPr>
          <p:cNvPr id="32780" name="Text Box 11"/>
          <p:cNvSpPr txBox="1">
            <a:spLocks noChangeArrowheads="1"/>
          </p:cNvSpPr>
          <p:nvPr/>
        </p:nvSpPr>
        <p:spPr bwMode="auto">
          <a:xfrm>
            <a:off x="896410" y="1576115"/>
            <a:ext cx="3776398" cy="69378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es-ES" sz="1954" dirty="0">
                <a:latin typeface="Calibri" panose="020F0502020204030204" pitchFamily="34" charset="0"/>
              </a:rPr>
              <a:t>Global mean surface air temperature (GMST)</a:t>
            </a:r>
            <a:endParaRPr lang="en-US" altLang="es-ES" sz="1954" dirty="0">
              <a:latin typeface="Calibri" panose="020F0502020204030204" pitchFamily="34" charset="0"/>
            </a:endParaRPr>
          </a:p>
        </p:txBody>
      </p:sp>
      <p:sp>
        <p:nvSpPr>
          <p:cNvPr id="32781" name="Footer Placeholder 4"/>
          <p:cNvSpPr txBox="1">
            <a:spLocks/>
          </p:cNvSpPr>
          <p:nvPr/>
        </p:nvSpPr>
        <p:spPr bwMode="auto">
          <a:xfrm>
            <a:off x="1716827" y="6363270"/>
            <a:ext cx="6440812" cy="274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s-ES" sz="879">
                <a:solidFill>
                  <a:srgbClr val="FFFFFF"/>
                </a:solidFill>
                <a:latin typeface="Century Gothic" panose="020B0502020202020204" pitchFamily="34" charset="0"/>
              </a:rPr>
              <a:t>C3S Climate Projections Workshop: Near-term predictions and projections, 21 April 2015</a:t>
            </a:r>
          </a:p>
        </p:txBody>
      </p:sp>
      <p:sp>
        <p:nvSpPr>
          <p:cNvPr id="32782" name="Text Box 12"/>
          <p:cNvSpPr txBox="1">
            <a:spLocks noChangeArrowheads="1"/>
          </p:cNvSpPr>
          <p:nvPr/>
        </p:nvSpPr>
        <p:spPr bwMode="auto">
          <a:xfrm>
            <a:off x="114765" y="6505951"/>
            <a:ext cx="4666604" cy="335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4891" tIns="42446" rIns="84891" bIns="42446">
            <a:spAutoFit/>
          </a:bodyPr>
          <a:lstStyle>
            <a:lvl1pPr defTabSz="8683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8683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8683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8683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8683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04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GB" altLang="es-ES" sz="1563" i="1" dirty="0" err="1">
                <a:latin typeface="Calibri" panose="020F0502020204030204" pitchFamily="34" charset="0"/>
              </a:rPr>
              <a:t>Doblas</a:t>
            </a:r>
            <a:r>
              <a:rPr lang="en-GB" altLang="es-ES" sz="1563" i="1" dirty="0">
                <a:latin typeface="Calibri" panose="020F0502020204030204" pitchFamily="34" charset="0"/>
              </a:rPr>
              <a:t>-Reyes et al. (2013, Nat. </a:t>
            </a:r>
            <a:r>
              <a:rPr lang="en-GB" altLang="es-ES" sz="1563" i="1" dirty="0" err="1">
                <a:latin typeface="Calibri" panose="020F0502020204030204" pitchFamily="34" charset="0"/>
              </a:rPr>
              <a:t>Comms</a:t>
            </a:r>
            <a:r>
              <a:rPr lang="en-GB" altLang="es-ES" sz="1563" i="1" dirty="0">
                <a:latin typeface="Calibri" panose="020F0502020204030204" pitchFamily="34" charset="0"/>
              </a:rPr>
              <a:t>.)</a:t>
            </a:r>
            <a:endParaRPr lang="en-US" altLang="es-ES" sz="1563" i="1" dirty="0">
              <a:latin typeface="Calibri" panose="020F0502020204030204" pitchFamily="34" charset="0"/>
            </a:endParaRPr>
          </a:p>
        </p:txBody>
      </p:sp>
      <p:sp>
        <p:nvSpPr>
          <p:cNvPr id="15" name="Abgerundetes Rechteck 4"/>
          <p:cNvSpPr/>
          <p:nvPr/>
        </p:nvSpPr>
        <p:spPr>
          <a:xfrm>
            <a:off x="555216" y="4930225"/>
            <a:ext cx="8018060" cy="1597408"/>
          </a:xfrm>
          <a:prstGeom prst="roundRect">
            <a:avLst/>
          </a:prstGeom>
          <a:solidFill>
            <a:srgbClr val="1F497D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de-CH" sz="1758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2784" name="TextBox 8"/>
          <p:cNvSpPr txBox="1">
            <a:spLocks noChangeArrowheads="1"/>
          </p:cNvSpPr>
          <p:nvPr/>
        </p:nvSpPr>
        <p:spPr bwMode="auto">
          <a:xfrm>
            <a:off x="688591" y="5142696"/>
            <a:ext cx="7749758" cy="117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s-ES" sz="2345" dirty="0">
                <a:solidFill>
                  <a:srgbClr val="000000"/>
                </a:solidFill>
                <a:latin typeface="Calibri" panose="020F0502020204030204" pitchFamily="34" charset="0"/>
              </a:rPr>
              <a:t>Initialised simulations reproduce the temperature tendencies and some of the AMV and suggest that initialization corrects the forced model response </a:t>
            </a:r>
            <a:r>
              <a:rPr lang="en-GB" altLang="es-ES" sz="2345" dirty="0">
                <a:solidFill>
                  <a:srgbClr val="C00000"/>
                </a:solidFill>
                <a:latin typeface="Calibri" panose="020F0502020204030204" pitchFamily="34" charset="0"/>
              </a:rPr>
              <a:t>and </a:t>
            </a:r>
            <a:r>
              <a:rPr lang="en-GB" altLang="es-ES" sz="2345" dirty="0">
                <a:solidFill>
                  <a:srgbClr val="000000"/>
                </a:solidFill>
                <a:latin typeface="Calibri" panose="020F0502020204030204" pitchFamily="34" charset="0"/>
              </a:rPr>
              <a:t>phases in internal variability.</a:t>
            </a:r>
          </a:p>
        </p:txBody>
      </p:sp>
      <p:sp>
        <p:nvSpPr>
          <p:cNvPr id="2" name="Oval 1"/>
          <p:cNvSpPr/>
          <p:nvPr/>
        </p:nvSpPr>
        <p:spPr>
          <a:xfrm>
            <a:off x="3517400" y="2380575"/>
            <a:ext cx="1155408" cy="531953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sz="1758"/>
          </a:p>
        </p:txBody>
      </p:sp>
    </p:spTree>
    <p:extLst>
      <p:ext uri="{BB962C8B-B14F-4D97-AF65-F5344CB8AC3E}">
        <p14:creationId xmlns:p14="http://schemas.microsoft.com/office/powerpoint/2010/main" val="3518168938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3S_five-year_temperatures_1850-2018_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348" y="885588"/>
            <a:ext cx="8316501" cy="4032042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396876" y="141100"/>
            <a:ext cx="6191348" cy="680868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735" baseline="0">
                <a:solidFill>
                  <a:schemeClr val="accent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5pPr>
            <a:lvl6pPr marL="446639"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</a:defRPr>
            </a:lvl6pPr>
            <a:lvl7pPr marL="893277"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</a:defRPr>
            </a:lvl7pPr>
            <a:lvl8pPr marL="1339916"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</a:defRPr>
            </a:lvl8pPr>
            <a:lvl9pPr marL="1786555"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ＭＳ Ｐゴシック" charset="0"/>
              </a:rPr>
              <a:t>Climate is warming...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7789" y="5106770"/>
            <a:ext cx="86339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r-IN" sz="2800" dirty="0" smtClean="0"/>
              <a:t>…</a:t>
            </a:r>
            <a:r>
              <a:rPr lang="en-AU" sz="2800" dirty="0" smtClean="0"/>
              <a:t>we need to prepare for climate conditions to come </a:t>
            </a:r>
          </a:p>
          <a:p>
            <a:r>
              <a:rPr lang="en-AU" sz="2800" dirty="0" smtClean="0"/>
              <a:t>(besides mitigating the worst of course!)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9686840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Skill over land?</a:t>
            </a:r>
            <a:endParaRPr lang="en-US" dirty="0"/>
          </a:p>
        </p:txBody>
      </p:sp>
      <p:pic>
        <p:nvPicPr>
          <p:cNvPr id="4" name="Picture 3" descr="Yeager2018_bams-d-17-0098.1-f4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20" y="1432057"/>
            <a:ext cx="8853396" cy="443127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0225" y="1040268"/>
            <a:ext cx="58004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DPLE, predicting near-surface air temperature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23791" y="6241608"/>
            <a:ext cx="47308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mr-IN" sz="2000" b="1" dirty="0" smtClean="0"/>
              <a:t>…</a:t>
            </a:r>
            <a:r>
              <a:rPr lang="en-US" sz="2000" b="1" dirty="0" smtClean="0"/>
              <a:t>Initialization versus forcing/trends?</a:t>
            </a:r>
          </a:p>
        </p:txBody>
      </p:sp>
    </p:spTree>
    <p:extLst>
      <p:ext uri="{BB962C8B-B14F-4D97-AF65-F5344CB8AC3E}">
        <p14:creationId xmlns:p14="http://schemas.microsoft.com/office/powerpoint/2010/main" val="28850343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Placeholder 4"/>
          <p:cNvSpPr>
            <a:spLocks noGrp="1"/>
          </p:cNvSpPr>
          <p:nvPr>
            <p:ph type="body" sz="quarter" idx="10"/>
          </p:nvPr>
        </p:nvSpPr>
        <p:spPr bwMode="auto">
          <a:xfrm>
            <a:off x="175250" y="826622"/>
            <a:ext cx="8757830" cy="539241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331" tIns="44665" rIns="89331" bIns="44665" numCol="1" anchor="t" anchorCtr="0" compatLnSpc="1">
            <a:prstTxWarp prst="textNoShape">
              <a:avLst/>
            </a:prstTxWarp>
          </a:bodyPr>
          <a:lstStyle/>
          <a:p>
            <a:pPr marL="0" indent="0" algn="just" eaLnBrk="1" hangingPunct="1">
              <a:spcBef>
                <a:spcPts val="586"/>
              </a:spcBef>
              <a:buNone/>
            </a:pPr>
            <a:r>
              <a:rPr lang="en-GB" altLang="en-US" dirty="0" smtClean="0">
                <a:latin typeface="Calibri" panose="020F0502020204030204" pitchFamily="34" charset="0"/>
                <a:ea typeface="ＭＳ Ｐゴシック" panose="020B0600070205080204" pitchFamily="34" charset="-128"/>
              </a:rPr>
              <a:t>Skilful predictions of drought indicators (e.g. SPI6, SPEI6) for the boreal summer averaged over forecast years 2 to 5.</a:t>
            </a:r>
          </a:p>
          <a:p>
            <a:pPr marL="0" indent="0" algn="just" eaLnBrk="1" hangingPunct="1">
              <a:spcBef>
                <a:spcPts val="586"/>
              </a:spcBef>
              <a:buNone/>
            </a:pPr>
            <a:endParaRPr lang="en-GB" altLang="en-US" dirty="0" smtClean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39132" y="-48006"/>
            <a:ext cx="6048440" cy="680837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Added skill from initialization, useful for agricultural applications?</a:t>
            </a:r>
            <a:endParaRPr lang="en-US" dirty="0"/>
          </a:p>
        </p:txBody>
      </p:sp>
      <p:pic>
        <p:nvPicPr>
          <p:cNvPr id="39945" name="Google Shape;123;p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2139" y="4007483"/>
            <a:ext cx="1964968" cy="1619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ustomShape 6"/>
          <p:cNvSpPr/>
          <p:nvPr/>
        </p:nvSpPr>
        <p:spPr>
          <a:xfrm>
            <a:off x="6286132" y="2374401"/>
            <a:ext cx="2746612" cy="54591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7924" tIns="43962" rIns="87924" bIns="43962"/>
          <a:lstStyle/>
          <a:p>
            <a:pPr defTabSz="893277">
              <a:defRPr/>
            </a:pPr>
            <a:r>
              <a:rPr lang="en-GB" sz="1465" b="1" spc="-1" dirty="0">
                <a:solidFill>
                  <a:prstClr val="black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INIT:</a:t>
            </a:r>
            <a:r>
              <a:rPr lang="en-GB" sz="1465" spc="-1" dirty="0">
                <a:solidFill>
                  <a:prstClr val="black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Initialized decadal prediction</a:t>
            </a:r>
            <a:endParaRPr lang="en-GB" sz="1758" spc="-1" dirty="0">
              <a:solidFill>
                <a:prstClr val="black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defTabSz="893277">
              <a:defRPr/>
            </a:pPr>
            <a:r>
              <a:rPr lang="en-GB" sz="1465" b="1" spc="-1" dirty="0" err="1">
                <a:solidFill>
                  <a:prstClr val="black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NoINIT</a:t>
            </a:r>
            <a:r>
              <a:rPr lang="en-GB" sz="1465" b="1" spc="-1" dirty="0">
                <a:solidFill>
                  <a:prstClr val="black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:</a:t>
            </a:r>
            <a:r>
              <a:rPr lang="en-GB" sz="1465" spc="-1" dirty="0">
                <a:solidFill>
                  <a:prstClr val="black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Non initialized climate projection</a:t>
            </a:r>
            <a:endParaRPr lang="en-GB" sz="1758" spc="-1" dirty="0">
              <a:solidFill>
                <a:prstClr val="black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" name="Picture 1" descr="erlab5043f1_lr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625" y="1747996"/>
            <a:ext cx="5232086" cy="5110004"/>
          </a:xfrm>
          <a:prstGeom prst="rect">
            <a:avLst/>
          </a:prstGeom>
        </p:spPr>
      </p:pic>
      <p:sp>
        <p:nvSpPr>
          <p:cNvPr id="39941" name="Text Box 12"/>
          <p:cNvSpPr txBox="1">
            <a:spLocks noChangeArrowheads="1"/>
          </p:cNvSpPr>
          <p:nvPr/>
        </p:nvSpPr>
        <p:spPr bwMode="auto">
          <a:xfrm>
            <a:off x="6669" y="6525317"/>
            <a:ext cx="2898330" cy="334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4891" tIns="42446" rIns="84891" bIns="42446">
            <a:spAutoFit/>
          </a:bodyPr>
          <a:lstStyle>
            <a:lvl1pPr defTabSz="8683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8683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8683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8683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8683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defTabSz="848304" eaLnBrk="1" fontAlgn="base" hangingPunct="1">
              <a:lnSpc>
                <a:spcPct val="104000"/>
              </a:lnSpc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GB" altLang="es-ES" sz="1563" i="1" dirty="0" err="1" smtClean="0">
                <a:solidFill>
                  <a:srgbClr val="004990"/>
                </a:solidFill>
                <a:latin typeface="Calibri" panose="020F0502020204030204" pitchFamily="34" charset="0"/>
              </a:rPr>
              <a:t>Solaraju</a:t>
            </a:r>
            <a:r>
              <a:rPr lang="en-GB" altLang="es-ES" sz="1563" i="1" dirty="0" err="1">
                <a:solidFill>
                  <a:srgbClr val="004990"/>
                </a:solidFill>
                <a:latin typeface="Calibri" panose="020F0502020204030204" pitchFamily="34" charset="0"/>
              </a:rPr>
              <a:t>-</a:t>
            </a:r>
            <a:r>
              <a:rPr lang="en-GB" altLang="es-ES" sz="1563" i="1" dirty="0" err="1" smtClean="0">
                <a:solidFill>
                  <a:srgbClr val="004990"/>
                </a:solidFill>
                <a:latin typeface="Calibri" panose="020F0502020204030204" pitchFamily="34" charset="0"/>
              </a:rPr>
              <a:t>Murali</a:t>
            </a:r>
            <a:r>
              <a:rPr lang="en-GB" altLang="es-ES" sz="1563" i="1" dirty="0" smtClean="0">
                <a:solidFill>
                  <a:srgbClr val="004990"/>
                </a:solidFill>
                <a:latin typeface="Calibri" panose="020F0502020204030204" pitchFamily="34" charset="0"/>
              </a:rPr>
              <a:t> et al 2019</a:t>
            </a:r>
            <a:endParaRPr lang="en-US" altLang="es-ES" sz="1563" i="1" dirty="0">
              <a:solidFill>
                <a:srgbClr val="00499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51842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Placeholder 4"/>
          <p:cNvSpPr>
            <a:spLocks noGrp="1"/>
          </p:cNvSpPr>
          <p:nvPr>
            <p:ph type="body" sz="quarter" idx="10"/>
          </p:nvPr>
        </p:nvSpPr>
        <p:spPr bwMode="auto">
          <a:xfrm>
            <a:off x="71438" y="826621"/>
            <a:ext cx="8964612" cy="5392416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eaLnBrk="1" hangingPunct="1">
              <a:spcBef>
                <a:spcPts val="400"/>
              </a:spcBef>
              <a:spcAft>
                <a:spcPts val="200"/>
              </a:spcAft>
              <a:buClr>
                <a:schemeClr val="tx1"/>
              </a:buClr>
              <a:buFontTx/>
              <a:buNone/>
              <a:defRPr/>
            </a:pPr>
            <a:r>
              <a:rPr lang="en-GB" altLang="es-ES" dirty="0" smtClean="0">
                <a:latin typeface="Calibri" panose="020F0502020204030204" pitchFamily="34" charset="0"/>
              </a:rPr>
              <a:t>Global </a:t>
            </a:r>
            <a:r>
              <a:rPr lang="en-GB" altLang="es-ES" dirty="0">
                <a:latin typeface="Calibri" panose="020F0502020204030204" pitchFamily="34" charset="0"/>
              </a:rPr>
              <a:t>mean near-surface air temperature over the ocean (one-year running mean applied) from CMIP5 </a:t>
            </a:r>
            <a:r>
              <a:rPr lang="en-GB" altLang="es-ES" dirty="0" err="1">
                <a:latin typeface="Calibri" panose="020F0502020204030204" pitchFamily="34" charset="0"/>
              </a:rPr>
              <a:t>hindcasts</a:t>
            </a:r>
            <a:r>
              <a:rPr lang="en-GB" altLang="es-ES" dirty="0">
                <a:latin typeface="Calibri" panose="020F0502020204030204" pitchFamily="34" charset="0"/>
              </a:rPr>
              <a:t>. Each system is shown with a different colour. NCEP and ERA40/</a:t>
            </a:r>
            <a:r>
              <a:rPr lang="en-GB" altLang="es-ES" dirty="0" err="1">
                <a:latin typeface="Calibri" panose="020F0502020204030204" pitchFamily="34" charset="0"/>
              </a:rPr>
              <a:t>Int</a:t>
            </a:r>
            <a:r>
              <a:rPr lang="en-GB" altLang="es-ES" dirty="0">
                <a:latin typeface="Calibri" panose="020F0502020204030204" pitchFamily="34" charset="0"/>
              </a:rPr>
              <a:t> used as reference.</a:t>
            </a:r>
          </a:p>
          <a:p>
            <a:pPr eaLnBrk="1" hangingPunct="1">
              <a:buClr>
                <a:srgbClr val="993300"/>
              </a:buClr>
              <a:buFont typeface="Wingdings" pitchFamily="2" charset="2"/>
              <a:buNone/>
              <a:defRPr/>
            </a:pPr>
            <a:r>
              <a:rPr lang="en-GB" altLang="es-ES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Shock and </a:t>
            </a:r>
            <a:r>
              <a:rPr lang="en-GB" altLang="es-ES" b="1" dirty="0">
                <a:solidFill>
                  <a:srgbClr val="FF0000"/>
                </a:solidFill>
                <a:latin typeface="Calibri" panose="020F0502020204030204" pitchFamily="34" charset="0"/>
              </a:rPr>
              <a:t>drift </a:t>
            </a:r>
            <a:r>
              <a:rPr lang="en-GB" altLang="es-ES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is the norm</a:t>
            </a:r>
            <a:r>
              <a:rPr lang="en-GB" altLang="es-ES" dirty="0" smtClean="0">
                <a:solidFill>
                  <a:schemeClr val="bg1"/>
                </a:solidFill>
                <a:latin typeface="Calibri" panose="020F0502020204030204" pitchFamily="34" charset="0"/>
              </a:rPr>
              <a:t> (mainly in full-field initialisation).</a:t>
            </a:r>
            <a:endParaRPr lang="en-GB" altLang="es-ES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marL="0" indent="0" eaLnBrk="1" hangingPunct="1">
              <a:spcBef>
                <a:spcPts val="400"/>
              </a:spcBef>
              <a:spcAft>
                <a:spcPts val="200"/>
              </a:spcAft>
              <a:buClr>
                <a:schemeClr val="tx1"/>
              </a:buClr>
              <a:buFontTx/>
              <a:buNone/>
              <a:defRPr/>
            </a:pPr>
            <a:endParaRPr lang="en-GB" altLang="es-ES" b="1" dirty="0">
              <a:latin typeface="Calibri" panose="020F0502020204030204" pitchFamily="34" charset="0"/>
            </a:endParaRP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96879" y="141134"/>
            <a:ext cx="6289675" cy="680837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Systematic errors in climate prediction</a:t>
            </a:r>
            <a:endParaRPr lang="en-US" dirty="0"/>
          </a:p>
        </p:txBody>
      </p:sp>
      <p:sp>
        <p:nvSpPr>
          <p:cNvPr id="26628" name="Footer Placeholder 4"/>
          <p:cNvSpPr txBox="1">
            <a:spLocks/>
          </p:cNvSpPr>
          <p:nvPr/>
        </p:nvSpPr>
        <p:spPr bwMode="auto">
          <a:xfrm>
            <a:off x="1649420" y="6363269"/>
            <a:ext cx="6592887" cy="274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sz="900">
                <a:solidFill>
                  <a:srgbClr val="FFFFFF"/>
                </a:solidFill>
                <a:latin typeface="Century Gothic" charset="0"/>
              </a:rPr>
              <a:t>C3S Climate Projections Workshop: Near-term predictions and projections, 21 April 2015</a:t>
            </a:r>
          </a:p>
        </p:txBody>
      </p:sp>
      <p:pic>
        <p:nvPicPr>
          <p:cNvPr id="26629" name="Picture 5" descr="figure_AR5_11_5_fina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5" b="47818"/>
          <a:stretch>
            <a:fillRect/>
          </a:stretch>
        </p:blipFill>
        <p:spPr bwMode="auto">
          <a:xfrm>
            <a:off x="1933575" y="2484513"/>
            <a:ext cx="5264150" cy="393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0" name="Text Box 12"/>
          <p:cNvSpPr txBox="1">
            <a:spLocks noChangeArrowheads="1"/>
          </p:cNvSpPr>
          <p:nvPr/>
        </p:nvSpPr>
        <p:spPr bwMode="auto">
          <a:xfrm>
            <a:off x="9525" y="6391189"/>
            <a:ext cx="4776788" cy="342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86895" tIns="43448" rIns="86895" bIns="43448">
            <a:spAutoFit/>
          </a:bodyPr>
          <a:lstStyle>
            <a:lvl1pPr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04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charset="0"/>
              <a:buNone/>
            </a:pPr>
            <a:r>
              <a:rPr lang="en-GB" sz="1600" i="1" dirty="0">
                <a:latin typeface="Calibri" charset="0"/>
              </a:rPr>
              <a:t>IPCC AR5 WGI (2013)</a:t>
            </a:r>
            <a:endParaRPr lang="en-US" sz="1600" i="1" dirty="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41485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96875" y="141134"/>
            <a:ext cx="6191250" cy="680837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The climate prediction drift issue</a:t>
            </a:r>
            <a:endParaRPr lang="en-US" dirty="0"/>
          </a:p>
        </p:txBody>
      </p:sp>
      <p:sp>
        <p:nvSpPr>
          <p:cNvPr id="27652" name="Freeform 641"/>
          <p:cNvSpPr>
            <a:spLocks/>
          </p:cNvSpPr>
          <p:nvPr/>
        </p:nvSpPr>
        <p:spPr bwMode="auto">
          <a:xfrm>
            <a:off x="1187450" y="2475211"/>
            <a:ext cx="5645150" cy="2579117"/>
          </a:xfrm>
          <a:custGeom>
            <a:avLst/>
            <a:gdLst>
              <a:gd name="T0" fmla="*/ 0 w 3556"/>
              <a:gd name="T1" fmla="*/ 2147483647 h 1624"/>
              <a:gd name="T2" fmla="*/ 2147483647 w 3556"/>
              <a:gd name="T3" fmla="*/ 2147483647 h 1624"/>
              <a:gd name="T4" fmla="*/ 2147483647 w 3556"/>
              <a:gd name="T5" fmla="*/ 2147483647 h 1624"/>
              <a:gd name="T6" fmla="*/ 2147483647 w 3556"/>
              <a:gd name="T7" fmla="*/ 2147483647 h 1624"/>
              <a:gd name="T8" fmla="*/ 2147483647 w 3556"/>
              <a:gd name="T9" fmla="*/ 2147483647 h 1624"/>
              <a:gd name="T10" fmla="*/ 2147483647 w 3556"/>
              <a:gd name="T11" fmla="*/ 2147483647 h 1624"/>
              <a:gd name="T12" fmla="*/ 2147483647 w 3556"/>
              <a:gd name="T13" fmla="*/ 2147483647 h 1624"/>
              <a:gd name="T14" fmla="*/ 2147483647 w 3556"/>
              <a:gd name="T15" fmla="*/ 2147483647 h 1624"/>
              <a:gd name="T16" fmla="*/ 2147483647 w 3556"/>
              <a:gd name="T17" fmla="*/ 2147483647 h 162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556" h="1624">
                <a:moveTo>
                  <a:pt x="0" y="63"/>
                </a:moveTo>
                <a:cubicBezTo>
                  <a:pt x="34" y="91"/>
                  <a:pt x="12" y="0"/>
                  <a:pt x="203" y="229"/>
                </a:cubicBezTo>
                <a:cubicBezTo>
                  <a:pt x="394" y="458"/>
                  <a:pt x="878" y="1252"/>
                  <a:pt x="1146" y="1438"/>
                </a:cubicBezTo>
                <a:cubicBezTo>
                  <a:pt x="1413" y="1624"/>
                  <a:pt x="1635" y="1340"/>
                  <a:pt x="1811" y="1345"/>
                </a:cubicBezTo>
                <a:cubicBezTo>
                  <a:pt x="1987" y="1350"/>
                  <a:pt x="2114" y="1482"/>
                  <a:pt x="2204" y="1469"/>
                </a:cubicBezTo>
                <a:cubicBezTo>
                  <a:pt x="2293" y="1456"/>
                  <a:pt x="2294" y="1262"/>
                  <a:pt x="2348" y="1267"/>
                </a:cubicBezTo>
                <a:cubicBezTo>
                  <a:pt x="2401" y="1272"/>
                  <a:pt x="2445" y="1457"/>
                  <a:pt x="2525" y="1500"/>
                </a:cubicBezTo>
                <a:cubicBezTo>
                  <a:pt x="2605" y="1543"/>
                  <a:pt x="2657" y="1563"/>
                  <a:pt x="2829" y="1524"/>
                </a:cubicBezTo>
                <a:cubicBezTo>
                  <a:pt x="3001" y="1485"/>
                  <a:pt x="3405" y="1321"/>
                  <a:pt x="3556" y="1267"/>
                </a:cubicBezTo>
              </a:path>
            </a:pathLst>
          </a:custGeom>
          <a:noFill/>
          <a:ln w="28575" cmpd="sng">
            <a:solidFill>
              <a:srgbClr val="000308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53" name="Text Box 642"/>
          <p:cNvSpPr txBox="1">
            <a:spLocks noChangeArrowheads="1"/>
          </p:cNvSpPr>
          <p:nvPr/>
        </p:nvSpPr>
        <p:spPr bwMode="auto">
          <a:xfrm>
            <a:off x="6732594" y="2016150"/>
            <a:ext cx="2808287" cy="457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r-FR" sz="2400">
                <a:solidFill>
                  <a:srgbClr val="3E724C"/>
                </a:solidFill>
                <a:latin typeface="Calibri" charset="0"/>
                <a:cs typeface="Arial" charset="0"/>
              </a:rPr>
              <a:t>Observed world</a:t>
            </a:r>
            <a:r>
              <a:rPr lang="fr-FR" sz="2400">
                <a:latin typeface="Calibri" charset="0"/>
                <a:cs typeface="Arial" charset="0"/>
              </a:rPr>
              <a:t> </a:t>
            </a:r>
          </a:p>
        </p:txBody>
      </p:sp>
      <p:sp>
        <p:nvSpPr>
          <p:cNvPr id="27654" name="Text Box 643"/>
          <p:cNvSpPr txBox="1">
            <a:spLocks noChangeArrowheads="1"/>
          </p:cNvSpPr>
          <p:nvPr/>
        </p:nvSpPr>
        <p:spPr bwMode="auto">
          <a:xfrm>
            <a:off x="5435607" y="4987640"/>
            <a:ext cx="3095625" cy="457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r-FR" sz="2400">
                <a:solidFill>
                  <a:srgbClr val="9900CC"/>
                </a:solidFill>
                <a:latin typeface="Calibri" charset="0"/>
                <a:cs typeface="Arial" charset="0"/>
              </a:rPr>
              <a:t>Biased model world</a:t>
            </a:r>
          </a:p>
        </p:txBody>
      </p:sp>
      <p:sp>
        <p:nvSpPr>
          <p:cNvPr id="27655" name="Text Box 644"/>
          <p:cNvSpPr txBox="1">
            <a:spLocks noChangeArrowheads="1"/>
          </p:cNvSpPr>
          <p:nvPr/>
        </p:nvSpPr>
        <p:spPr bwMode="auto">
          <a:xfrm>
            <a:off x="2124082" y="3081603"/>
            <a:ext cx="698341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GB" sz="2400">
                <a:solidFill>
                  <a:srgbClr val="000308"/>
                </a:solidFill>
                <a:latin typeface="Calibri" charset="0"/>
                <a:cs typeface="Arial" charset="0"/>
                <a:sym typeface="Wingdings 2" charset="0"/>
              </a:rPr>
              <a:t>Retrospective prediction ( hindcast ) affected by a strong drift, need for a-posteriori bias</a:t>
            </a:r>
            <a:r>
              <a:rPr lang="en-GB" sz="2400">
                <a:solidFill>
                  <a:srgbClr val="000308"/>
                </a:solidFill>
                <a:latin typeface="Calibri" charset="0"/>
                <a:cs typeface="Arial" charset="0"/>
              </a:rPr>
              <a:t> adjustment</a:t>
            </a:r>
          </a:p>
        </p:txBody>
      </p:sp>
      <p:sp>
        <p:nvSpPr>
          <p:cNvPr id="27656" name="Line 645"/>
          <p:cNvSpPr>
            <a:spLocks noChangeShapeType="1"/>
          </p:cNvSpPr>
          <p:nvPr/>
        </p:nvSpPr>
        <p:spPr bwMode="auto">
          <a:xfrm flipH="1" flipV="1">
            <a:off x="1908175" y="3283218"/>
            <a:ext cx="647700" cy="29466"/>
          </a:xfrm>
          <a:prstGeom prst="line">
            <a:avLst/>
          </a:prstGeom>
          <a:noFill/>
          <a:ln w="28575">
            <a:solidFill>
              <a:srgbClr val="00030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57" name="Oval 649"/>
          <p:cNvSpPr>
            <a:spLocks noChangeArrowheads="1"/>
          </p:cNvSpPr>
          <p:nvPr/>
        </p:nvSpPr>
        <p:spPr bwMode="auto">
          <a:xfrm>
            <a:off x="1116020" y="4562697"/>
            <a:ext cx="73025" cy="144233"/>
          </a:xfrm>
          <a:prstGeom prst="ellipse">
            <a:avLst/>
          </a:prstGeom>
          <a:solidFill>
            <a:srgbClr val="9900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 sz="2400">
              <a:latin typeface="Calibri" charset="0"/>
            </a:endParaRPr>
          </a:p>
        </p:txBody>
      </p:sp>
      <p:sp>
        <p:nvSpPr>
          <p:cNvPr id="27658" name="Freeform 653"/>
          <p:cNvSpPr>
            <a:spLocks/>
          </p:cNvSpPr>
          <p:nvPr/>
        </p:nvSpPr>
        <p:spPr bwMode="auto">
          <a:xfrm>
            <a:off x="1116013" y="2076631"/>
            <a:ext cx="5688012" cy="961547"/>
          </a:xfrm>
          <a:custGeom>
            <a:avLst/>
            <a:gdLst>
              <a:gd name="T0" fmla="*/ 0 w 3583"/>
              <a:gd name="T1" fmla="*/ 2147483647 h 605"/>
              <a:gd name="T2" fmla="*/ 2147483647 w 3583"/>
              <a:gd name="T3" fmla="*/ 2147483647 h 605"/>
              <a:gd name="T4" fmla="*/ 2147483647 w 3583"/>
              <a:gd name="T5" fmla="*/ 2147483647 h 605"/>
              <a:gd name="T6" fmla="*/ 2147483647 w 3583"/>
              <a:gd name="T7" fmla="*/ 2147483647 h 605"/>
              <a:gd name="T8" fmla="*/ 2147483647 w 3583"/>
              <a:gd name="T9" fmla="*/ 2147483647 h 605"/>
              <a:gd name="T10" fmla="*/ 2147483647 w 3583"/>
              <a:gd name="T11" fmla="*/ 2147483647 h 605"/>
              <a:gd name="T12" fmla="*/ 2147483647 w 3583"/>
              <a:gd name="T13" fmla="*/ 2147483647 h 605"/>
              <a:gd name="T14" fmla="*/ 2147483647 w 3583"/>
              <a:gd name="T15" fmla="*/ 2147483647 h 605"/>
              <a:gd name="T16" fmla="*/ 2147483647 w 3583"/>
              <a:gd name="T17" fmla="*/ 2147483647 h 605"/>
              <a:gd name="T18" fmla="*/ 2147483647 w 3583"/>
              <a:gd name="T19" fmla="*/ 2147483647 h 605"/>
              <a:gd name="T20" fmla="*/ 2147483647 w 3583"/>
              <a:gd name="T21" fmla="*/ 2147483647 h 60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583" h="605">
                <a:moveTo>
                  <a:pt x="0" y="333"/>
                </a:moveTo>
                <a:cubicBezTo>
                  <a:pt x="22" y="208"/>
                  <a:pt x="45" y="83"/>
                  <a:pt x="90" y="106"/>
                </a:cubicBezTo>
                <a:cubicBezTo>
                  <a:pt x="135" y="129"/>
                  <a:pt x="166" y="462"/>
                  <a:pt x="272" y="469"/>
                </a:cubicBezTo>
                <a:cubicBezTo>
                  <a:pt x="378" y="476"/>
                  <a:pt x="551" y="181"/>
                  <a:pt x="725" y="151"/>
                </a:cubicBezTo>
                <a:cubicBezTo>
                  <a:pt x="899" y="121"/>
                  <a:pt x="1187" y="219"/>
                  <a:pt x="1315" y="287"/>
                </a:cubicBezTo>
                <a:cubicBezTo>
                  <a:pt x="1443" y="355"/>
                  <a:pt x="1420" y="605"/>
                  <a:pt x="1496" y="560"/>
                </a:cubicBezTo>
                <a:cubicBezTo>
                  <a:pt x="1572" y="515"/>
                  <a:pt x="1709" y="30"/>
                  <a:pt x="1769" y="15"/>
                </a:cubicBezTo>
                <a:cubicBezTo>
                  <a:pt x="1829" y="0"/>
                  <a:pt x="1723" y="446"/>
                  <a:pt x="1859" y="469"/>
                </a:cubicBezTo>
                <a:cubicBezTo>
                  <a:pt x="1995" y="492"/>
                  <a:pt x="2358" y="136"/>
                  <a:pt x="2585" y="151"/>
                </a:cubicBezTo>
                <a:cubicBezTo>
                  <a:pt x="2812" y="166"/>
                  <a:pt x="3054" y="552"/>
                  <a:pt x="3220" y="560"/>
                </a:cubicBezTo>
                <a:cubicBezTo>
                  <a:pt x="3386" y="568"/>
                  <a:pt x="3523" y="257"/>
                  <a:pt x="3583" y="197"/>
                </a:cubicBezTo>
              </a:path>
            </a:pathLst>
          </a:custGeom>
          <a:noFill/>
          <a:ln w="28575" cmpd="sng">
            <a:solidFill>
              <a:srgbClr val="207A4B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59" name="Oval 654"/>
          <p:cNvSpPr>
            <a:spLocks noChangeArrowheads="1"/>
          </p:cNvSpPr>
          <p:nvPr/>
        </p:nvSpPr>
        <p:spPr bwMode="auto">
          <a:xfrm>
            <a:off x="1114429" y="2500024"/>
            <a:ext cx="73025" cy="144233"/>
          </a:xfrm>
          <a:prstGeom prst="ellipse">
            <a:avLst/>
          </a:prstGeom>
          <a:solidFill>
            <a:srgbClr val="207A4B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 sz="2400">
              <a:latin typeface="Calibri" charset="0"/>
            </a:endParaRPr>
          </a:p>
        </p:txBody>
      </p:sp>
      <p:sp>
        <p:nvSpPr>
          <p:cNvPr id="27660" name="Line 658"/>
          <p:cNvSpPr>
            <a:spLocks noChangeShapeType="1"/>
          </p:cNvSpPr>
          <p:nvPr/>
        </p:nvSpPr>
        <p:spPr bwMode="auto">
          <a:xfrm>
            <a:off x="900120" y="5443596"/>
            <a:ext cx="7343775" cy="0"/>
          </a:xfrm>
          <a:prstGeom prst="line">
            <a:avLst/>
          </a:prstGeom>
          <a:noFill/>
          <a:ln w="9525">
            <a:solidFill>
              <a:srgbClr val="00030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61" name="Line 659"/>
          <p:cNvSpPr>
            <a:spLocks noChangeShapeType="1"/>
          </p:cNvSpPr>
          <p:nvPr/>
        </p:nvSpPr>
        <p:spPr bwMode="auto">
          <a:xfrm flipV="1">
            <a:off x="900113" y="1916890"/>
            <a:ext cx="0" cy="3526706"/>
          </a:xfrm>
          <a:prstGeom prst="line">
            <a:avLst/>
          </a:prstGeom>
          <a:noFill/>
          <a:ln w="9525">
            <a:solidFill>
              <a:srgbClr val="00030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62" name="Text Box 660"/>
          <p:cNvSpPr txBox="1">
            <a:spLocks noChangeArrowheads="1"/>
          </p:cNvSpPr>
          <p:nvPr/>
        </p:nvSpPr>
        <p:spPr bwMode="auto">
          <a:xfrm>
            <a:off x="8243888" y="5228027"/>
            <a:ext cx="8636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r-FR" sz="2400">
                <a:solidFill>
                  <a:srgbClr val="000308"/>
                </a:solidFill>
                <a:latin typeface="Calibri" charset="0"/>
                <a:cs typeface="Arial" charset="0"/>
              </a:rPr>
              <a:t>Time</a:t>
            </a:r>
          </a:p>
        </p:txBody>
      </p:sp>
      <p:sp>
        <p:nvSpPr>
          <p:cNvPr id="27663" name="Text Box 662"/>
          <p:cNvSpPr txBox="1">
            <a:spLocks noChangeArrowheads="1"/>
          </p:cNvSpPr>
          <p:nvPr/>
        </p:nvSpPr>
        <p:spPr bwMode="auto">
          <a:xfrm rot="-5400000">
            <a:off x="624000" y="3083309"/>
            <a:ext cx="1152306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r-FR" sz="2400">
                <a:solidFill>
                  <a:srgbClr val="000308"/>
                </a:solidFill>
                <a:latin typeface="Calibri" charset="0"/>
                <a:cs typeface="Arial" charset="0"/>
              </a:rPr>
              <a:t>BIAS</a:t>
            </a:r>
          </a:p>
        </p:txBody>
      </p:sp>
      <p:sp>
        <p:nvSpPr>
          <p:cNvPr id="27664" name="Line 663"/>
          <p:cNvSpPr>
            <a:spLocks noChangeShapeType="1"/>
          </p:cNvSpPr>
          <p:nvPr/>
        </p:nvSpPr>
        <p:spPr bwMode="auto">
          <a:xfrm flipV="1">
            <a:off x="1150938" y="2672170"/>
            <a:ext cx="0" cy="432696"/>
          </a:xfrm>
          <a:prstGeom prst="line">
            <a:avLst/>
          </a:prstGeom>
          <a:noFill/>
          <a:ln w="28575">
            <a:solidFill>
              <a:srgbClr val="00030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65" name="Line 664"/>
          <p:cNvSpPr>
            <a:spLocks noChangeShapeType="1"/>
          </p:cNvSpPr>
          <p:nvPr/>
        </p:nvSpPr>
        <p:spPr bwMode="auto">
          <a:xfrm>
            <a:off x="1150938" y="3895816"/>
            <a:ext cx="0" cy="611047"/>
          </a:xfrm>
          <a:prstGeom prst="line">
            <a:avLst/>
          </a:prstGeom>
          <a:noFill/>
          <a:ln w="28575">
            <a:solidFill>
              <a:srgbClr val="00030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66" name="Freeform 665"/>
          <p:cNvSpPr>
            <a:spLocks/>
          </p:cNvSpPr>
          <p:nvPr/>
        </p:nvSpPr>
        <p:spPr bwMode="auto">
          <a:xfrm>
            <a:off x="1187451" y="4148613"/>
            <a:ext cx="5688013" cy="961547"/>
          </a:xfrm>
          <a:custGeom>
            <a:avLst/>
            <a:gdLst>
              <a:gd name="T0" fmla="*/ 0 w 3583"/>
              <a:gd name="T1" fmla="*/ 2147483647 h 605"/>
              <a:gd name="T2" fmla="*/ 2147483647 w 3583"/>
              <a:gd name="T3" fmla="*/ 2147483647 h 605"/>
              <a:gd name="T4" fmla="*/ 2147483647 w 3583"/>
              <a:gd name="T5" fmla="*/ 2147483647 h 605"/>
              <a:gd name="T6" fmla="*/ 2147483647 w 3583"/>
              <a:gd name="T7" fmla="*/ 2147483647 h 605"/>
              <a:gd name="T8" fmla="*/ 2147483647 w 3583"/>
              <a:gd name="T9" fmla="*/ 2147483647 h 605"/>
              <a:gd name="T10" fmla="*/ 2147483647 w 3583"/>
              <a:gd name="T11" fmla="*/ 2147483647 h 605"/>
              <a:gd name="T12" fmla="*/ 2147483647 w 3583"/>
              <a:gd name="T13" fmla="*/ 2147483647 h 605"/>
              <a:gd name="T14" fmla="*/ 2147483647 w 3583"/>
              <a:gd name="T15" fmla="*/ 2147483647 h 605"/>
              <a:gd name="T16" fmla="*/ 2147483647 w 3583"/>
              <a:gd name="T17" fmla="*/ 2147483647 h 605"/>
              <a:gd name="T18" fmla="*/ 2147483647 w 3583"/>
              <a:gd name="T19" fmla="*/ 2147483647 h 605"/>
              <a:gd name="T20" fmla="*/ 2147483647 w 3583"/>
              <a:gd name="T21" fmla="*/ 2147483647 h 60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583" h="605">
                <a:moveTo>
                  <a:pt x="0" y="333"/>
                </a:moveTo>
                <a:cubicBezTo>
                  <a:pt x="22" y="208"/>
                  <a:pt x="45" y="83"/>
                  <a:pt x="90" y="106"/>
                </a:cubicBezTo>
                <a:cubicBezTo>
                  <a:pt x="135" y="129"/>
                  <a:pt x="166" y="462"/>
                  <a:pt x="272" y="469"/>
                </a:cubicBezTo>
                <a:cubicBezTo>
                  <a:pt x="378" y="476"/>
                  <a:pt x="551" y="181"/>
                  <a:pt x="725" y="151"/>
                </a:cubicBezTo>
                <a:cubicBezTo>
                  <a:pt x="899" y="121"/>
                  <a:pt x="1187" y="219"/>
                  <a:pt x="1315" y="287"/>
                </a:cubicBezTo>
                <a:cubicBezTo>
                  <a:pt x="1443" y="355"/>
                  <a:pt x="1420" y="605"/>
                  <a:pt x="1496" y="560"/>
                </a:cubicBezTo>
                <a:cubicBezTo>
                  <a:pt x="1572" y="515"/>
                  <a:pt x="1709" y="30"/>
                  <a:pt x="1769" y="15"/>
                </a:cubicBezTo>
                <a:cubicBezTo>
                  <a:pt x="1829" y="0"/>
                  <a:pt x="1723" y="446"/>
                  <a:pt x="1859" y="469"/>
                </a:cubicBezTo>
                <a:cubicBezTo>
                  <a:pt x="1995" y="492"/>
                  <a:pt x="2358" y="136"/>
                  <a:pt x="2585" y="151"/>
                </a:cubicBezTo>
                <a:cubicBezTo>
                  <a:pt x="2812" y="166"/>
                  <a:pt x="3054" y="552"/>
                  <a:pt x="3220" y="560"/>
                </a:cubicBezTo>
                <a:cubicBezTo>
                  <a:pt x="3386" y="568"/>
                  <a:pt x="3523" y="257"/>
                  <a:pt x="3583" y="197"/>
                </a:cubicBezTo>
              </a:path>
            </a:pathLst>
          </a:custGeom>
          <a:noFill/>
          <a:ln w="28575" cmpd="sng">
            <a:solidFill>
              <a:srgbClr val="800080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67" name="Text Box 646"/>
          <p:cNvSpPr txBox="1">
            <a:spLocks noChangeArrowheads="1"/>
          </p:cNvSpPr>
          <p:nvPr/>
        </p:nvSpPr>
        <p:spPr bwMode="auto">
          <a:xfrm>
            <a:off x="971550" y="5549059"/>
            <a:ext cx="705643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fr-FR" sz="2400" dirty="0" err="1">
                <a:solidFill>
                  <a:srgbClr val="000308"/>
                </a:solidFill>
                <a:latin typeface="Calibri" charset="0"/>
                <a:cs typeface="Arial" charset="0"/>
                <a:sym typeface="Wingdings 2" charset="0"/>
              </a:rPr>
              <a:t>Retrospective</a:t>
            </a:r>
            <a:r>
              <a:rPr lang="fr-FR" sz="2400" dirty="0">
                <a:solidFill>
                  <a:srgbClr val="000308"/>
                </a:solidFill>
                <a:latin typeface="Calibri" charset="0"/>
                <a:cs typeface="Arial" charset="0"/>
                <a:sym typeface="Wingdings 2" charset="0"/>
              </a:rPr>
              <a:t> </a:t>
            </a:r>
            <a:r>
              <a:rPr lang="fr-FR" sz="2400" dirty="0" err="1">
                <a:solidFill>
                  <a:srgbClr val="000308"/>
                </a:solidFill>
                <a:latin typeface="Calibri" charset="0"/>
                <a:cs typeface="Arial" charset="0"/>
                <a:sym typeface="Wingdings 2" charset="0"/>
              </a:rPr>
              <a:t>prediction</a:t>
            </a:r>
            <a:r>
              <a:rPr lang="fr-FR" sz="2400" dirty="0">
                <a:solidFill>
                  <a:srgbClr val="000308"/>
                </a:solidFill>
                <a:latin typeface="Calibri" charset="0"/>
                <a:cs typeface="Arial" charset="0"/>
                <a:sym typeface="Wingdings 2" charset="0"/>
              </a:rPr>
              <a:t> </a:t>
            </a:r>
            <a:r>
              <a:rPr lang="fr-FR" sz="2400" dirty="0" err="1">
                <a:solidFill>
                  <a:srgbClr val="000308"/>
                </a:solidFill>
                <a:latin typeface="Calibri" charset="0"/>
                <a:cs typeface="Arial" charset="0"/>
                <a:sym typeface="Wingdings 2" charset="0"/>
              </a:rPr>
              <a:t>with</a:t>
            </a:r>
            <a:r>
              <a:rPr lang="fr-FR" sz="2400" dirty="0">
                <a:solidFill>
                  <a:srgbClr val="000308"/>
                </a:solidFill>
                <a:latin typeface="Calibri" charset="0"/>
                <a:cs typeface="Arial" charset="0"/>
                <a:sym typeface="Wingdings 2" charset="0"/>
              </a:rPr>
              <a:t> </a:t>
            </a:r>
            <a:r>
              <a:rPr lang="fr-FR" sz="2400" dirty="0" err="1">
                <a:solidFill>
                  <a:srgbClr val="000308"/>
                </a:solidFill>
                <a:latin typeface="Calibri" charset="0"/>
                <a:cs typeface="Arial" charset="0"/>
                <a:sym typeface="Wingdings 2" charset="0"/>
              </a:rPr>
              <a:t>anomaly</a:t>
            </a:r>
            <a:r>
              <a:rPr lang="fr-FR" sz="2400" dirty="0">
                <a:solidFill>
                  <a:srgbClr val="000308"/>
                </a:solidFill>
                <a:latin typeface="Calibri" charset="0"/>
                <a:cs typeface="Arial" charset="0"/>
                <a:sym typeface="Wingdings 2" charset="0"/>
              </a:rPr>
              <a:t> </a:t>
            </a:r>
            <a:r>
              <a:rPr lang="fr-FR" sz="2400" dirty="0" err="1">
                <a:solidFill>
                  <a:srgbClr val="000308"/>
                </a:solidFill>
                <a:latin typeface="Calibri" charset="0"/>
                <a:cs typeface="Arial" charset="0"/>
                <a:sym typeface="Wingdings 2" charset="0"/>
              </a:rPr>
              <a:t>initialization</a:t>
            </a:r>
            <a:endParaRPr lang="fr-FR" sz="2400" dirty="0">
              <a:solidFill>
                <a:srgbClr val="000308"/>
              </a:solidFill>
              <a:latin typeface="Calibri" charset="0"/>
              <a:cs typeface="Arial" charset="0"/>
            </a:endParaRPr>
          </a:p>
        </p:txBody>
      </p:sp>
      <p:sp>
        <p:nvSpPr>
          <p:cNvPr id="27668" name="Line 645"/>
          <p:cNvSpPr>
            <a:spLocks noChangeShapeType="1"/>
          </p:cNvSpPr>
          <p:nvPr/>
        </p:nvSpPr>
        <p:spPr bwMode="auto">
          <a:xfrm flipV="1">
            <a:off x="2124075" y="4562695"/>
            <a:ext cx="107950" cy="1062355"/>
          </a:xfrm>
          <a:prstGeom prst="line">
            <a:avLst/>
          </a:prstGeom>
          <a:noFill/>
          <a:ln w="28575">
            <a:solidFill>
              <a:srgbClr val="00030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69" name="Text Box 661"/>
          <p:cNvSpPr txBox="1">
            <a:spLocks noChangeArrowheads="1"/>
          </p:cNvSpPr>
          <p:nvPr/>
        </p:nvSpPr>
        <p:spPr bwMode="auto">
          <a:xfrm rot="-5400000">
            <a:off x="-875008" y="3220894"/>
            <a:ext cx="2664415" cy="83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sz="2400">
                <a:latin typeface="Calibri" charset="0"/>
                <a:cs typeface="Arial" charset="0"/>
              </a:rPr>
              <a:t>Predicted variable (ex. temperature</a:t>
            </a:r>
            <a:r>
              <a:rPr lang="en-GB" sz="2400">
                <a:solidFill>
                  <a:srgbClr val="000308"/>
                </a:solidFill>
                <a:latin typeface="Calibri" charset="0"/>
                <a:cs typeface="Arial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509734139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reeform 3"/>
          <p:cNvSpPr>
            <a:spLocks/>
          </p:cNvSpPr>
          <p:nvPr/>
        </p:nvSpPr>
        <p:spPr bwMode="auto">
          <a:xfrm>
            <a:off x="466725" y="2206907"/>
            <a:ext cx="8426450" cy="3376270"/>
          </a:xfrm>
          <a:custGeom>
            <a:avLst/>
            <a:gdLst>
              <a:gd name="T0" fmla="*/ 0 w 5852"/>
              <a:gd name="T1" fmla="*/ 2147483647 h 2177"/>
              <a:gd name="T2" fmla="*/ 2147483647 w 5852"/>
              <a:gd name="T3" fmla="*/ 2147483647 h 2177"/>
              <a:gd name="T4" fmla="*/ 2147483647 w 5852"/>
              <a:gd name="T5" fmla="*/ 2147483647 h 2177"/>
              <a:gd name="T6" fmla="*/ 2147483647 w 5852"/>
              <a:gd name="T7" fmla="*/ 2147483647 h 2177"/>
              <a:gd name="T8" fmla="*/ 2147483647 w 5852"/>
              <a:gd name="T9" fmla="*/ 2147483647 h 2177"/>
              <a:gd name="T10" fmla="*/ 2147483647 w 5852"/>
              <a:gd name="T11" fmla="*/ 2147483647 h 2177"/>
              <a:gd name="T12" fmla="*/ 2147483647 w 5852"/>
              <a:gd name="T13" fmla="*/ 2147483647 h 2177"/>
              <a:gd name="T14" fmla="*/ 2147483647 w 5852"/>
              <a:gd name="T15" fmla="*/ 2147483647 h 2177"/>
              <a:gd name="T16" fmla="*/ 2147483647 w 5852"/>
              <a:gd name="T17" fmla="*/ 2147483647 h 2177"/>
              <a:gd name="T18" fmla="*/ 2147483647 w 5852"/>
              <a:gd name="T19" fmla="*/ 2147483647 h 2177"/>
              <a:gd name="T20" fmla="*/ 2147483647 w 5852"/>
              <a:gd name="T21" fmla="*/ 0 h 217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852" h="2177">
                <a:moveTo>
                  <a:pt x="0" y="2177"/>
                </a:moveTo>
                <a:cubicBezTo>
                  <a:pt x="144" y="2060"/>
                  <a:pt x="288" y="1943"/>
                  <a:pt x="409" y="1905"/>
                </a:cubicBezTo>
                <a:cubicBezTo>
                  <a:pt x="530" y="1867"/>
                  <a:pt x="620" y="1935"/>
                  <a:pt x="726" y="1950"/>
                </a:cubicBezTo>
                <a:cubicBezTo>
                  <a:pt x="832" y="1965"/>
                  <a:pt x="863" y="2041"/>
                  <a:pt x="1044" y="1996"/>
                </a:cubicBezTo>
                <a:cubicBezTo>
                  <a:pt x="1225" y="1951"/>
                  <a:pt x="1558" y="1724"/>
                  <a:pt x="1815" y="1678"/>
                </a:cubicBezTo>
                <a:cubicBezTo>
                  <a:pt x="2072" y="1632"/>
                  <a:pt x="2291" y="1851"/>
                  <a:pt x="2586" y="1723"/>
                </a:cubicBezTo>
                <a:cubicBezTo>
                  <a:pt x="2881" y="1595"/>
                  <a:pt x="3313" y="1083"/>
                  <a:pt x="3584" y="907"/>
                </a:cubicBezTo>
                <a:cubicBezTo>
                  <a:pt x="3855" y="731"/>
                  <a:pt x="4014" y="771"/>
                  <a:pt x="4210" y="665"/>
                </a:cubicBezTo>
                <a:cubicBezTo>
                  <a:pt x="4406" y="559"/>
                  <a:pt x="4527" y="353"/>
                  <a:pt x="4763" y="272"/>
                </a:cubicBezTo>
                <a:cubicBezTo>
                  <a:pt x="4999" y="191"/>
                  <a:pt x="5444" y="226"/>
                  <a:pt x="5625" y="181"/>
                </a:cubicBezTo>
                <a:cubicBezTo>
                  <a:pt x="5806" y="136"/>
                  <a:pt x="5814" y="30"/>
                  <a:pt x="5852" y="0"/>
                </a:cubicBezTo>
              </a:path>
            </a:pathLst>
          </a:custGeom>
          <a:noFill/>
          <a:ln w="57150" cmpd="sng">
            <a:solidFill>
              <a:srgbClr val="00030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31" name="Text Box 9"/>
          <p:cNvSpPr txBox="1">
            <a:spLocks noChangeArrowheads="1"/>
          </p:cNvSpPr>
          <p:nvPr/>
        </p:nvSpPr>
        <p:spPr bwMode="auto">
          <a:xfrm>
            <a:off x="3779841" y="5935226"/>
            <a:ext cx="1944687" cy="369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>
                <a:solidFill>
                  <a:srgbClr val="000308"/>
                </a:solidFill>
                <a:latin typeface="Calibri" charset="0"/>
              </a:rPr>
              <a:t>Observations</a:t>
            </a:r>
            <a:endParaRPr lang="en-US">
              <a:solidFill>
                <a:srgbClr val="000308"/>
              </a:solidFill>
              <a:latin typeface="Calibri" charset="0"/>
            </a:endParaRPr>
          </a:p>
        </p:txBody>
      </p:sp>
      <p:sp>
        <p:nvSpPr>
          <p:cNvPr id="22532" name="Text Box 12"/>
          <p:cNvSpPr txBox="1">
            <a:spLocks noChangeArrowheads="1"/>
          </p:cNvSpPr>
          <p:nvPr/>
        </p:nvSpPr>
        <p:spPr bwMode="auto">
          <a:xfrm>
            <a:off x="107950" y="5725856"/>
            <a:ext cx="935038" cy="372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>
                <a:latin typeface="Calibri" charset="0"/>
              </a:rPr>
              <a:t> </a:t>
            </a:r>
            <a:r>
              <a:rPr lang="en-GB">
                <a:solidFill>
                  <a:srgbClr val="000308"/>
                </a:solidFill>
                <a:latin typeface="Calibri" charset="0"/>
              </a:rPr>
              <a:t>1960</a:t>
            </a:r>
            <a:endParaRPr lang="en-US">
              <a:solidFill>
                <a:srgbClr val="000308"/>
              </a:solidFill>
              <a:latin typeface="Calibri" charset="0"/>
            </a:endParaRPr>
          </a:p>
        </p:txBody>
      </p:sp>
      <p:sp>
        <p:nvSpPr>
          <p:cNvPr id="22533" name="Text Box 29"/>
          <p:cNvSpPr txBox="1">
            <a:spLocks noChangeArrowheads="1"/>
          </p:cNvSpPr>
          <p:nvPr/>
        </p:nvSpPr>
        <p:spPr bwMode="auto">
          <a:xfrm>
            <a:off x="7958141" y="5725856"/>
            <a:ext cx="93503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dirty="0">
                <a:solidFill>
                  <a:srgbClr val="000308"/>
                </a:solidFill>
                <a:latin typeface="Calibri" charset="0"/>
              </a:rPr>
              <a:t> </a:t>
            </a:r>
            <a:r>
              <a:rPr lang="en-GB" dirty="0" smtClean="0">
                <a:solidFill>
                  <a:srgbClr val="000308"/>
                </a:solidFill>
                <a:latin typeface="Calibri" charset="0"/>
              </a:rPr>
              <a:t>2019</a:t>
            </a:r>
            <a:endParaRPr lang="en-US" dirty="0">
              <a:solidFill>
                <a:srgbClr val="000308"/>
              </a:solidFill>
              <a:latin typeface="Calibri" charset="0"/>
            </a:endParaRPr>
          </a:p>
        </p:txBody>
      </p:sp>
      <p:sp>
        <p:nvSpPr>
          <p:cNvPr id="22534" name="Text Box 37"/>
          <p:cNvSpPr txBox="1">
            <a:spLocks noChangeArrowheads="1"/>
          </p:cNvSpPr>
          <p:nvPr/>
        </p:nvSpPr>
        <p:spPr bwMode="auto">
          <a:xfrm>
            <a:off x="5795963" y="938286"/>
            <a:ext cx="1871662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dirty="0">
                <a:solidFill>
                  <a:srgbClr val="990099"/>
                </a:solidFill>
                <a:latin typeface="Calibri" charset="0"/>
              </a:rPr>
              <a:t>5-member prediction started 1 Nov </a:t>
            </a:r>
            <a:r>
              <a:rPr lang="en-GB" dirty="0" smtClean="0">
                <a:solidFill>
                  <a:srgbClr val="990099"/>
                </a:solidFill>
                <a:latin typeface="Calibri" charset="0"/>
              </a:rPr>
              <a:t>2019</a:t>
            </a:r>
            <a:endParaRPr lang="en-US" dirty="0">
              <a:solidFill>
                <a:srgbClr val="990099"/>
              </a:solidFill>
              <a:latin typeface="Calibri" charset="0"/>
            </a:endParaRPr>
          </a:p>
        </p:txBody>
      </p:sp>
      <p:sp>
        <p:nvSpPr>
          <p:cNvPr id="22535" name="Line 10"/>
          <p:cNvSpPr>
            <a:spLocks noChangeShapeType="1"/>
          </p:cNvSpPr>
          <p:nvPr/>
        </p:nvSpPr>
        <p:spPr bwMode="auto">
          <a:xfrm flipV="1">
            <a:off x="4716463" y="4402956"/>
            <a:ext cx="215900" cy="1532271"/>
          </a:xfrm>
          <a:prstGeom prst="line">
            <a:avLst/>
          </a:prstGeom>
          <a:noFill/>
          <a:ln w="9525">
            <a:solidFill>
              <a:srgbClr val="00030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36" name="Text Box 28"/>
          <p:cNvSpPr txBox="1">
            <a:spLocks noChangeArrowheads="1"/>
          </p:cNvSpPr>
          <p:nvPr/>
        </p:nvSpPr>
        <p:spPr bwMode="auto">
          <a:xfrm>
            <a:off x="3275013" y="2487615"/>
            <a:ext cx="1871662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>
                <a:solidFill>
                  <a:srgbClr val="009900"/>
                </a:solidFill>
                <a:latin typeface="Calibri" charset="0"/>
              </a:rPr>
              <a:t>5-member prediction started 1 Nov 1962</a:t>
            </a:r>
            <a:endParaRPr lang="en-US">
              <a:solidFill>
                <a:srgbClr val="009900"/>
              </a:solidFill>
              <a:latin typeface="Calibri" charset="0"/>
            </a:endParaRPr>
          </a:p>
        </p:txBody>
      </p:sp>
      <p:sp>
        <p:nvSpPr>
          <p:cNvPr id="22537" name="Text Box 17"/>
          <p:cNvSpPr txBox="1">
            <a:spLocks noChangeArrowheads="1"/>
          </p:cNvSpPr>
          <p:nvPr/>
        </p:nvSpPr>
        <p:spPr bwMode="auto">
          <a:xfrm>
            <a:off x="1619253" y="2687680"/>
            <a:ext cx="1871663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>
                <a:solidFill>
                  <a:srgbClr val="CC0000"/>
                </a:solidFill>
                <a:latin typeface="Calibri" charset="0"/>
              </a:rPr>
              <a:t>5-member prediction started 1 Nov 1961</a:t>
            </a:r>
            <a:endParaRPr lang="en-US">
              <a:solidFill>
                <a:srgbClr val="CC0000"/>
              </a:solidFill>
              <a:latin typeface="Calibri" charset="0"/>
            </a:endParaRPr>
          </a:p>
        </p:txBody>
      </p:sp>
      <p:sp>
        <p:nvSpPr>
          <p:cNvPr id="22538" name="Text Box 11"/>
          <p:cNvSpPr txBox="1">
            <a:spLocks noChangeArrowheads="1"/>
          </p:cNvSpPr>
          <p:nvPr/>
        </p:nvSpPr>
        <p:spPr bwMode="auto">
          <a:xfrm>
            <a:off x="-107950" y="3387128"/>
            <a:ext cx="1871663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>
                <a:solidFill>
                  <a:srgbClr val="0070C0"/>
                </a:solidFill>
                <a:latin typeface="Calibri" charset="0"/>
              </a:rPr>
              <a:t>5-member prediction started 1 Nov 1960</a:t>
            </a:r>
            <a:endParaRPr lang="en-US">
              <a:solidFill>
                <a:srgbClr val="0070C0"/>
              </a:solidFill>
              <a:latin typeface="Calibri" charset="0"/>
            </a:endParaRPr>
          </a:p>
        </p:txBody>
      </p:sp>
      <p:sp>
        <p:nvSpPr>
          <p:cNvPr id="22539" name="Freeform 6"/>
          <p:cNvSpPr>
            <a:spLocks/>
          </p:cNvSpPr>
          <p:nvPr/>
        </p:nvSpPr>
        <p:spPr bwMode="auto">
          <a:xfrm>
            <a:off x="679450" y="4680562"/>
            <a:ext cx="1155700" cy="704100"/>
          </a:xfrm>
          <a:custGeom>
            <a:avLst/>
            <a:gdLst>
              <a:gd name="T0" fmla="*/ 0 w 1457"/>
              <a:gd name="T1" fmla="*/ 2147483647 h 556"/>
              <a:gd name="T2" fmla="*/ 2147483647 w 1457"/>
              <a:gd name="T3" fmla="*/ 2147483647 h 556"/>
              <a:gd name="T4" fmla="*/ 2147483647 w 1457"/>
              <a:gd name="T5" fmla="*/ 2147483647 h 556"/>
              <a:gd name="T6" fmla="*/ 2147483647 w 1457"/>
              <a:gd name="T7" fmla="*/ 2147483647 h 556"/>
              <a:gd name="T8" fmla="*/ 2147483647 w 1457"/>
              <a:gd name="T9" fmla="*/ 0 h 55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57" h="556">
                <a:moveTo>
                  <a:pt x="0" y="556"/>
                </a:moveTo>
                <a:cubicBezTo>
                  <a:pt x="75" y="435"/>
                  <a:pt x="151" y="315"/>
                  <a:pt x="227" y="239"/>
                </a:cubicBezTo>
                <a:cubicBezTo>
                  <a:pt x="303" y="163"/>
                  <a:pt x="315" y="126"/>
                  <a:pt x="454" y="102"/>
                </a:cubicBezTo>
                <a:cubicBezTo>
                  <a:pt x="593" y="78"/>
                  <a:pt x="898" y="109"/>
                  <a:pt x="1065" y="92"/>
                </a:cubicBezTo>
                <a:cubicBezTo>
                  <a:pt x="1232" y="75"/>
                  <a:pt x="1375" y="19"/>
                  <a:pt x="1457" y="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40" name="Freeform 7"/>
          <p:cNvSpPr>
            <a:spLocks/>
          </p:cNvSpPr>
          <p:nvPr/>
        </p:nvSpPr>
        <p:spPr bwMode="auto">
          <a:xfrm>
            <a:off x="679453" y="5248184"/>
            <a:ext cx="1147763" cy="136478"/>
          </a:xfrm>
          <a:custGeom>
            <a:avLst/>
            <a:gdLst>
              <a:gd name="T0" fmla="*/ 0 w 1457"/>
              <a:gd name="T1" fmla="*/ 2147483647 h 176"/>
              <a:gd name="T2" fmla="*/ 2147483647 w 1457"/>
              <a:gd name="T3" fmla="*/ 2147483647 h 176"/>
              <a:gd name="T4" fmla="*/ 2147483647 w 1457"/>
              <a:gd name="T5" fmla="*/ 2147483647 h 176"/>
              <a:gd name="T6" fmla="*/ 2147483647 w 1457"/>
              <a:gd name="T7" fmla="*/ 2147483647 h 176"/>
              <a:gd name="T8" fmla="*/ 2147483647 w 1457"/>
              <a:gd name="T9" fmla="*/ 0 h 1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57" h="176">
                <a:moveTo>
                  <a:pt x="0" y="176"/>
                </a:moveTo>
                <a:cubicBezTo>
                  <a:pt x="45" y="157"/>
                  <a:pt x="91" y="138"/>
                  <a:pt x="182" y="131"/>
                </a:cubicBezTo>
                <a:cubicBezTo>
                  <a:pt x="273" y="124"/>
                  <a:pt x="386" y="147"/>
                  <a:pt x="545" y="131"/>
                </a:cubicBezTo>
                <a:cubicBezTo>
                  <a:pt x="704" y="115"/>
                  <a:pt x="983" y="57"/>
                  <a:pt x="1135" y="35"/>
                </a:cubicBezTo>
                <a:cubicBezTo>
                  <a:pt x="1287" y="13"/>
                  <a:pt x="1390" y="7"/>
                  <a:pt x="1457" y="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41" name="Freeform 8"/>
          <p:cNvSpPr>
            <a:spLocks/>
          </p:cNvSpPr>
          <p:nvPr/>
        </p:nvSpPr>
        <p:spPr bwMode="auto">
          <a:xfrm>
            <a:off x="679453" y="4404506"/>
            <a:ext cx="1147763" cy="980157"/>
          </a:xfrm>
          <a:custGeom>
            <a:avLst/>
            <a:gdLst>
              <a:gd name="T0" fmla="*/ 0 w 1446"/>
              <a:gd name="T1" fmla="*/ 2147483647 h 706"/>
              <a:gd name="T2" fmla="*/ 2147483647 w 1446"/>
              <a:gd name="T3" fmla="*/ 2147483647 h 706"/>
              <a:gd name="T4" fmla="*/ 2147483647 w 1446"/>
              <a:gd name="T5" fmla="*/ 2147483647 h 706"/>
              <a:gd name="T6" fmla="*/ 2147483647 w 1446"/>
              <a:gd name="T7" fmla="*/ 0 h 70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46" h="706">
                <a:moveTo>
                  <a:pt x="0" y="706"/>
                </a:moveTo>
                <a:cubicBezTo>
                  <a:pt x="128" y="664"/>
                  <a:pt x="250" y="622"/>
                  <a:pt x="408" y="570"/>
                </a:cubicBezTo>
                <a:cubicBezTo>
                  <a:pt x="566" y="518"/>
                  <a:pt x="777" y="487"/>
                  <a:pt x="950" y="392"/>
                </a:cubicBezTo>
                <a:cubicBezTo>
                  <a:pt x="1123" y="297"/>
                  <a:pt x="1343" y="82"/>
                  <a:pt x="1446" y="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42" name="Freeform 18"/>
          <p:cNvSpPr>
            <a:spLocks/>
          </p:cNvSpPr>
          <p:nvPr/>
        </p:nvSpPr>
        <p:spPr bwMode="auto">
          <a:xfrm>
            <a:off x="679453" y="4665053"/>
            <a:ext cx="1147763" cy="719609"/>
          </a:xfrm>
          <a:custGeom>
            <a:avLst/>
            <a:gdLst>
              <a:gd name="T0" fmla="*/ 0 w 1446"/>
              <a:gd name="T1" fmla="*/ 2147483647 h 636"/>
              <a:gd name="T2" fmla="*/ 2147483647 w 1446"/>
              <a:gd name="T3" fmla="*/ 2147483647 h 636"/>
              <a:gd name="T4" fmla="*/ 2147483647 w 1446"/>
              <a:gd name="T5" fmla="*/ 2147483647 h 636"/>
              <a:gd name="T6" fmla="*/ 2147483647 w 1446"/>
              <a:gd name="T7" fmla="*/ 2147483647 h 636"/>
              <a:gd name="T8" fmla="*/ 2147483647 w 1446"/>
              <a:gd name="T9" fmla="*/ 0 h 6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46" h="636">
                <a:moveTo>
                  <a:pt x="0" y="636"/>
                </a:moveTo>
                <a:cubicBezTo>
                  <a:pt x="72" y="601"/>
                  <a:pt x="316" y="520"/>
                  <a:pt x="432" y="426"/>
                </a:cubicBezTo>
                <a:cubicBezTo>
                  <a:pt x="548" y="332"/>
                  <a:pt x="584" y="123"/>
                  <a:pt x="697" y="69"/>
                </a:cubicBezTo>
                <a:cubicBezTo>
                  <a:pt x="810" y="15"/>
                  <a:pt x="986" y="114"/>
                  <a:pt x="1111" y="103"/>
                </a:cubicBezTo>
                <a:cubicBezTo>
                  <a:pt x="1236" y="92"/>
                  <a:pt x="1376" y="21"/>
                  <a:pt x="1446" y="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43" name="Freeform 19"/>
          <p:cNvSpPr>
            <a:spLocks/>
          </p:cNvSpPr>
          <p:nvPr/>
        </p:nvSpPr>
        <p:spPr bwMode="auto">
          <a:xfrm>
            <a:off x="679450" y="4680563"/>
            <a:ext cx="1155700" cy="721161"/>
          </a:xfrm>
          <a:custGeom>
            <a:avLst/>
            <a:gdLst>
              <a:gd name="T0" fmla="*/ 0 w 1446"/>
              <a:gd name="T1" fmla="*/ 2147483647 h 475"/>
              <a:gd name="T2" fmla="*/ 2147483647 w 1446"/>
              <a:gd name="T3" fmla="*/ 2147483647 h 475"/>
              <a:gd name="T4" fmla="*/ 2147483647 w 1446"/>
              <a:gd name="T5" fmla="*/ 2147483647 h 475"/>
              <a:gd name="T6" fmla="*/ 2147483647 w 1446"/>
              <a:gd name="T7" fmla="*/ 0 h 47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46" h="475">
                <a:moveTo>
                  <a:pt x="0" y="466"/>
                </a:moveTo>
                <a:cubicBezTo>
                  <a:pt x="85" y="461"/>
                  <a:pt x="344" y="475"/>
                  <a:pt x="512" y="438"/>
                </a:cubicBezTo>
                <a:cubicBezTo>
                  <a:pt x="680" y="401"/>
                  <a:pt x="852" y="315"/>
                  <a:pt x="1008" y="242"/>
                </a:cubicBezTo>
                <a:cubicBezTo>
                  <a:pt x="1164" y="169"/>
                  <a:pt x="1355" y="50"/>
                  <a:pt x="1446" y="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44" name="Freeform 13"/>
          <p:cNvSpPr>
            <a:spLocks/>
          </p:cNvSpPr>
          <p:nvPr/>
        </p:nvSpPr>
        <p:spPr bwMode="auto">
          <a:xfrm>
            <a:off x="2266953" y="4264925"/>
            <a:ext cx="936625" cy="845231"/>
          </a:xfrm>
          <a:custGeom>
            <a:avLst/>
            <a:gdLst>
              <a:gd name="T0" fmla="*/ 0 w 1452"/>
              <a:gd name="T1" fmla="*/ 2147483647 h 817"/>
              <a:gd name="T2" fmla="*/ 2147483647 w 1452"/>
              <a:gd name="T3" fmla="*/ 2147483647 h 817"/>
              <a:gd name="T4" fmla="*/ 2147483647 w 1452"/>
              <a:gd name="T5" fmla="*/ 2147483647 h 817"/>
              <a:gd name="T6" fmla="*/ 2147483647 w 1452"/>
              <a:gd name="T7" fmla="*/ 0 h 81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52" h="817">
                <a:moveTo>
                  <a:pt x="0" y="817"/>
                </a:moveTo>
                <a:cubicBezTo>
                  <a:pt x="60" y="669"/>
                  <a:pt x="121" y="521"/>
                  <a:pt x="272" y="408"/>
                </a:cubicBezTo>
                <a:cubicBezTo>
                  <a:pt x="423" y="295"/>
                  <a:pt x="710" y="204"/>
                  <a:pt x="907" y="136"/>
                </a:cubicBezTo>
                <a:cubicBezTo>
                  <a:pt x="1104" y="68"/>
                  <a:pt x="1354" y="23"/>
                  <a:pt x="1452" y="0"/>
                </a:cubicBezTo>
              </a:path>
            </a:pathLst>
          </a:custGeom>
          <a:noFill/>
          <a:ln w="28575" cmpd="sng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45" name="Freeform 14"/>
          <p:cNvSpPr>
            <a:spLocks/>
          </p:cNvSpPr>
          <p:nvPr/>
        </p:nvSpPr>
        <p:spPr bwMode="auto">
          <a:xfrm>
            <a:off x="2266953" y="4444829"/>
            <a:ext cx="936625" cy="665329"/>
          </a:xfrm>
          <a:custGeom>
            <a:avLst/>
            <a:gdLst>
              <a:gd name="T0" fmla="*/ 0 w 1452"/>
              <a:gd name="T1" fmla="*/ 2147483647 h 643"/>
              <a:gd name="T2" fmla="*/ 2147483647 w 1452"/>
              <a:gd name="T3" fmla="*/ 2147483647 h 643"/>
              <a:gd name="T4" fmla="*/ 2147483647 w 1452"/>
              <a:gd name="T5" fmla="*/ 2147483647 h 64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452" h="643">
                <a:moveTo>
                  <a:pt x="0" y="643"/>
                </a:moveTo>
                <a:cubicBezTo>
                  <a:pt x="378" y="419"/>
                  <a:pt x="756" y="196"/>
                  <a:pt x="998" y="98"/>
                </a:cubicBezTo>
                <a:cubicBezTo>
                  <a:pt x="1240" y="0"/>
                  <a:pt x="1377" y="68"/>
                  <a:pt x="1452" y="53"/>
                </a:cubicBezTo>
              </a:path>
            </a:pathLst>
          </a:custGeom>
          <a:noFill/>
          <a:ln w="28575" cmpd="sng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46" name="Freeform 15"/>
          <p:cNvSpPr>
            <a:spLocks/>
          </p:cNvSpPr>
          <p:nvPr/>
        </p:nvSpPr>
        <p:spPr bwMode="auto">
          <a:xfrm>
            <a:off x="2266953" y="4897685"/>
            <a:ext cx="936625" cy="373763"/>
          </a:xfrm>
          <a:custGeom>
            <a:avLst/>
            <a:gdLst>
              <a:gd name="T0" fmla="*/ 0 w 1452"/>
              <a:gd name="T1" fmla="*/ 2147483647 h 362"/>
              <a:gd name="T2" fmla="*/ 2147483647 w 1452"/>
              <a:gd name="T3" fmla="*/ 2147483647 h 362"/>
              <a:gd name="T4" fmla="*/ 2147483647 w 1452"/>
              <a:gd name="T5" fmla="*/ 2147483647 h 362"/>
              <a:gd name="T6" fmla="*/ 2147483647 w 1452"/>
              <a:gd name="T7" fmla="*/ 0 h 36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52" h="362">
                <a:moveTo>
                  <a:pt x="0" y="227"/>
                </a:moveTo>
                <a:cubicBezTo>
                  <a:pt x="242" y="242"/>
                  <a:pt x="484" y="257"/>
                  <a:pt x="681" y="272"/>
                </a:cubicBezTo>
                <a:cubicBezTo>
                  <a:pt x="878" y="287"/>
                  <a:pt x="1052" y="362"/>
                  <a:pt x="1180" y="317"/>
                </a:cubicBezTo>
                <a:cubicBezTo>
                  <a:pt x="1308" y="272"/>
                  <a:pt x="1407" y="53"/>
                  <a:pt x="1452" y="0"/>
                </a:cubicBezTo>
              </a:path>
            </a:pathLst>
          </a:custGeom>
          <a:noFill/>
          <a:ln w="28575" cmpd="sng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47" name="Freeform 20"/>
          <p:cNvSpPr>
            <a:spLocks/>
          </p:cNvSpPr>
          <p:nvPr/>
        </p:nvSpPr>
        <p:spPr bwMode="auto">
          <a:xfrm>
            <a:off x="2266953" y="4365733"/>
            <a:ext cx="919163" cy="744423"/>
          </a:xfrm>
          <a:custGeom>
            <a:avLst/>
            <a:gdLst>
              <a:gd name="T0" fmla="*/ 0 w 1426"/>
              <a:gd name="T1" fmla="*/ 2147483647 h 720"/>
              <a:gd name="T2" fmla="*/ 2147483647 w 1426"/>
              <a:gd name="T3" fmla="*/ 2147483647 h 720"/>
              <a:gd name="T4" fmla="*/ 2147483647 w 1426"/>
              <a:gd name="T5" fmla="*/ 2147483647 h 720"/>
              <a:gd name="T6" fmla="*/ 2147483647 w 1426"/>
              <a:gd name="T7" fmla="*/ 0 h 72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26" h="720">
                <a:moveTo>
                  <a:pt x="0" y="720"/>
                </a:moveTo>
                <a:cubicBezTo>
                  <a:pt x="99" y="684"/>
                  <a:pt x="432" y="590"/>
                  <a:pt x="596" y="507"/>
                </a:cubicBezTo>
                <a:cubicBezTo>
                  <a:pt x="760" y="424"/>
                  <a:pt x="850" y="303"/>
                  <a:pt x="988" y="219"/>
                </a:cubicBezTo>
                <a:cubicBezTo>
                  <a:pt x="1126" y="135"/>
                  <a:pt x="1335" y="46"/>
                  <a:pt x="1426" y="0"/>
                </a:cubicBezTo>
              </a:path>
            </a:pathLst>
          </a:custGeom>
          <a:noFill/>
          <a:ln w="28575" cmpd="sng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48" name="Freeform 31"/>
          <p:cNvSpPr>
            <a:spLocks/>
          </p:cNvSpPr>
          <p:nvPr/>
        </p:nvSpPr>
        <p:spPr bwMode="auto">
          <a:xfrm>
            <a:off x="2266953" y="4640239"/>
            <a:ext cx="936625" cy="469918"/>
          </a:xfrm>
          <a:custGeom>
            <a:avLst/>
            <a:gdLst>
              <a:gd name="T0" fmla="*/ 0 w 1452"/>
              <a:gd name="T1" fmla="*/ 2147483647 h 454"/>
              <a:gd name="T2" fmla="*/ 2147483647 w 1452"/>
              <a:gd name="T3" fmla="*/ 2147483647 h 454"/>
              <a:gd name="T4" fmla="*/ 2147483647 w 1452"/>
              <a:gd name="T5" fmla="*/ 2147483647 h 454"/>
              <a:gd name="T6" fmla="*/ 2147483647 w 1452"/>
              <a:gd name="T7" fmla="*/ 2147483647 h 454"/>
              <a:gd name="T8" fmla="*/ 2147483647 w 1452"/>
              <a:gd name="T9" fmla="*/ 0 h 4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52" h="454">
                <a:moveTo>
                  <a:pt x="0" y="454"/>
                </a:moveTo>
                <a:cubicBezTo>
                  <a:pt x="151" y="416"/>
                  <a:pt x="303" y="378"/>
                  <a:pt x="454" y="363"/>
                </a:cubicBezTo>
                <a:cubicBezTo>
                  <a:pt x="605" y="348"/>
                  <a:pt x="779" y="378"/>
                  <a:pt x="907" y="363"/>
                </a:cubicBezTo>
                <a:cubicBezTo>
                  <a:pt x="1035" y="348"/>
                  <a:pt x="1134" y="332"/>
                  <a:pt x="1225" y="272"/>
                </a:cubicBezTo>
                <a:cubicBezTo>
                  <a:pt x="1316" y="212"/>
                  <a:pt x="1414" y="45"/>
                  <a:pt x="1452" y="0"/>
                </a:cubicBezTo>
              </a:path>
            </a:pathLst>
          </a:custGeom>
          <a:noFill/>
          <a:ln w="28575" cmpd="sng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49" name="Freeform 22"/>
          <p:cNvSpPr>
            <a:spLocks/>
          </p:cNvSpPr>
          <p:nvPr/>
        </p:nvSpPr>
        <p:spPr bwMode="auto">
          <a:xfrm>
            <a:off x="3744916" y="4071066"/>
            <a:ext cx="1042987" cy="815764"/>
          </a:xfrm>
          <a:custGeom>
            <a:avLst/>
            <a:gdLst>
              <a:gd name="T0" fmla="*/ 0 w 1315"/>
              <a:gd name="T1" fmla="*/ 2147483647 h 681"/>
              <a:gd name="T2" fmla="*/ 2147483647 w 1315"/>
              <a:gd name="T3" fmla="*/ 2147483647 h 681"/>
              <a:gd name="T4" fmla="*/ 2147483647 w 1315"/>
              <a:gd name="T5" fmla="*/ 0 h 681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315" h="681">
                <a:moveTo>
                  <a:pt x="0" y="681"/>
                </a:moveTo>
                <a:cubicBezTo>
                  <a:pt x="230" y="669"/>
                  <a:pt x="461" y="658"/>
                  <a:pt x="680" y="545"/>
                </a:cubicBezTo>
                <a:cubicBezTo>
                  <a:pt x="899" y="432"/>
                  <a:pt x="1209" y="91"/>
                  <a:pt x="1315" y="0"/>
                </a:cubicBezTo>
              </a:path>
            </a:pathLst>
          </a:custGeom>
          <a:noFill/>
          <a:ln w="28575" cmpd="sng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50" name="Freeform 23"/>
          <p:cNvSpPr>
            <a:spLocks/>
          </p:cNvSpPr>
          <p:nvPr/>
        </p:nvSpPr>
        <p:spPr bwMode="auto">
          <a:xfrm>
            <a:off x="3744913" y="5001596"/>
            <a:ext cx="1008062" cy="387720"/>
          </a:xfrm>
          <a:custGeom>
            <a:avLst/>
            <a:gdLst>
              <a:gd name="T0" fmla="*/ 0 w 1270"/>
              <a:gd name="T1" fmla="*/ 0 h 324"/>
              <a:gd name="T2" fmla="*/ 2147483647 w 1270"/>
              <a:gd name="T3" fmla="*/ 2147483647 h 324"/>
              <a:gd name="T4" fmla="*/ 2147483647 w 1270"/>
              <a:gd name="T5" fmla="*/ 2147483647 h 32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270" h="324">
                <a:moveTo>
                  <a:pt x="0" y="0"/>
                </a:moveTo>
                <a:cubicBezTo>
                  <a:pt x="347" y="155"/>
                  <a:pt x="695" y="310"/>
                  <a:pt x="907" y="317"/>
                </a:cubicBezTo>
                <a:cubicBezTo>
                  <a:pt x="1119" y="324"/>
                  <a:pt x="1210" y="90"/>
                  <a:pt x="1270" y="45"/>
                </a:cubicBezTo>
              </a:path>
            </a:pathLst>
          </a:custGeom>
          <a:noFill/>
          <a:ln w="28575" cmpd="sng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51" name="Freeform 24"/>
          <p:cNvSpPr>
            <a:spLocks/>
          </p:cNvSpPr>
          <p:nvPr/>
        </p:nvSpPr>
        <p:spPr bwMode="auto">
          <a:xfrm>
            <a:off x="3600450" y="4779818"/>
            <a:ext cx="1079500" cy="353601"/>
          </a:xfrm>
          <a:custGeom>
            <a:avLst/>
            <a:gdLst>
              <a:gd name="T0" fmla="*/ 0 w 1361"/>
              <a:gd name="T1" fmla="*/ 2147483647 h 295"/>
              <a:gd name="T2" fmla="*/ 2147483647 w 1361"/>
              <a:gd name="T3" fmla="*/ 2147483647 h 295"/>
              <a:gd name="T4" fmla="*/ 2147483647 w 1361"/>
              <a:gd name="T5" fmla="*/ 0 h 29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361" h="295">
                <a:moveTo>
                  <a:pt x="0" y="136"/>
                </a:moveTo>
                <a:cubicBezTo>
                  <a:pt x="340" y="215"/>
                  <a:pt x="681" y="295"/>
                  <a:pt x="908" y="272"/>
                </a:cubicBezTo>
                <a:cubicBezTo>
                  <a:pt x="1135" y="249"/>
                  <a:pt x="1293" y="38"/>
                  <a:pt x="1361" y="0"/>
                </a:cubicBezTo>
              </a:path>
            </a:pathLst>
          </a:custGeom>
          <a:noFill/>
          <a:ln w="28575" cmpd="sng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52" name="Freeform 25"/>
          <p:cNvSpPr>
            <a:spLocks/>
          </p:cNvSpPr>
          <p:nvPr/>
        </p:nvSpPr>
        <p:spPr bwMode="auto">
          <a:xfrm>
            <a:off x="3600450" y="4398303"/>
            <a:ext cx="1079500" cy="488528"/>
          </a:xfrm>
          <a:custGeom>
            <a:avLst/>
            <a:gdLst>
              <a:gd name="T0" fmla="*/ 0 w 1360"/>
              <a:gd name="T1" fmla="*/ 2147483647 h 408"/>
              <a:gd name="T2" fmla="*/ 2147483647 w 1360"/>
              <a:gd name="T3" fmla="*/ 2147483647 h 408"/>
              <a:gd name="T4" fmla="*/ 2147483647 w 1360"/>
              <a:gd name="T5" fmla="*/ 0 h 40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360" h="408">
                <a:moveTo>
                  <a:pt x="0" y="408"/>
                </a:moveTo>
                <a:cubicBezTo>
                  <a:pt x="187" y="368"/>
                  <a:pt x="892" y="238"/>
                  <a:pt x="1119" y="170"/>
                </a:cubicBezTo>
                <a:cubicBezTo>
                  <a:pt x="1346" y="102"/>
                  <a:pt x="1310" y="35"/>
                  <a:pt x="1360" y="0"/>
                </a:cubicBezTo>
              </a:path>
            </a:pathLst>
          </a:custGeom>
          <a:noFill/>
          <a:ln w="28575" cmpd="sng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53" name="Freeform 26"/>
          <p:cNvSpPr>
            <a:spLocks/>
          </p:cNvSpPr>
          <p:nvPr/>
        </p:nvSpPr>
        <p:spPr bwMode="auto">
          <a:xfrm>
            <a:off x="3600453" y="4917847"/>
            <a:ext cx="1044575" cy="110112"/>
          </a:xfrm>
          <a:custGeom>
            <a:avLst/>
            <a:gdLst>
              <a:gd name="T0" fmla="*/ 0 w 1316"/>
              <a:gd name="T1" fmla="*/ 0 h 91"/>
              <a:gd name="T2" fmla="*/ 2147483647 w 1316"/>
              <a:gd name="T3" fmla="*/ 2147483647 h 91"/>
              <a:gd name="T4" fmla="*/ 2147483647 w 1316"/>
              <a:gd name="T5" fmla="*/ 2147483647 h 91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316" h="91">
                <a:moveTo>
                  <a:pt x="0" y="0"/>
                </a:moveTo>
                <a:cubicBezTo>
                  <a:pt x="253" y="15"/>
                  <a:pt x="507" y="30"/>
                  <a:pt x="726" y="45"/>
                </a:cubicBezTo>
                <a:cubicBezTo>
                  <a:pt x="945" y="60"/>
                  <a:pt x="1210" y="83"/>
                  <a:pt x="1316" y="91"/>
                </a:cubicBezTo>
              </a:path>
            </a:pathLst>
          </a:custGeom>
          <a:noFill/>
          <a:ln w="28575" cmpd="sng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54" name="Freeform 32"/>
          <p:cNvSpPr>
            <a:spLocks/>
          </p:cNvSpPr>
          <p:nvPr/>
        </p:nvSpPr>
        <p:spPr bwMode="auto">
          <a:xfrm>
            <a:off x="7956550" y="1239155"/>
            <a:ext cx="863600" cy="1265520"/>
          </a:xfrm>
          <a:custGeom>
            <a:avLst/>
            <a:gdLst>
              <a:gd name="T0" fmla="*/ 0 w 726"/>
              <a:gd name="T1" fmla="*/ 2147483647 h 816"/>
              <a:gd name="T2" fmla="*/ 2147483647 w 726"/>
              <a:gd name="T3" fmla="*/ 2147483647 h 816"/>
              <a:gd name="T4" fmla="*/ 2147483647 w 726"/>
              <a:gd name="T5" fmla="*/ 2147483647 h 816"/>
              <a:gd name="T6" fmla="*/ 2147483647 w 726"/>
              <a:gd name="T7" fmla="*/ 0 h 81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26" h="816">
                <a:moveTo>
                  <a:pt x="0" y="816"/>
                </a:moveTo>
                <a:cubicBezTo>
                  <a:pt x="45" y="691"/>
                  <a:pt x="90" y="566"/>
                  <a:pt x="181" y="453"/>
                </a:cubicBezTo>
                <a:cubicBezTo>
                  <a:pt x="272" y="340"/>
                  <a:pt x="453" y="211"/>
                  <a:pt x="544" y="136"/>
                </a:cubicBezTo>
                <a:cubicBezTo>
                  <a:pt x="635" y="61"/>
                  <a:pt x="696" y="15"/>
                  <a:pt x="726" y="0"/>
                </a:cubicBezTo>
              </a:path>
            </a:pathLst>
          </a:custGeom>
          <a:noFill/>
          <a:ln w="28575" cmpd="sng">
            <a:solidFill>
              <a:srgbClr val="99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55" name="Freeform 33"/>
          <p:cNvSpPr>
            <a:spLocks/>
          </p:cNvSpPr>
          <p:nvPr/>
        </p:nvSpPr>
        <p:spPr bwMode="auto">
          <a:xfrm>
            <a:off x="8027991" y="2134014"/>
            <a:ext cx="841375" cy="393924"/>
          </a:xfrm>
          <a:custGeom>
            <a:avLst/>
            <a:gdLst>
              <a:gd name="T0" fmla="*/ 0 w 707"/>
              <a:gd name="T1" fmla="*/ 2147483647 h 254"/>
              <a:gd name="T2" fmla="*/ 2147483647 w 707"/>
              <a:gd name="T3" fmla="*/ 2147483647 h 254"/>
              <a:gd name="T4" fmla="*/ 2147483647 w 707"/>
              <a:gd name="T5" fmla="*/ 2147483647 h 254"/>
              <a:gd name="T6" fmla="*/ 2147483647 w 707"/>
              <a:gd name="T7" fmla="*/ 2147483647 h 254"/>
              <a:gd name="T8" fmla="*/ 2147483647 w 707"/>
              <a:gd name="T9" fmla="*/ 2147483647 h 2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07" h="254">
                <a:moveTo>
                  <a:pt x="0" y="239"/>
                </a:moveTo>
                <a:cubicBezTo>
                  <a:pt x="91" y="246"/>
                  <a:pt x="182" y="254"/>
                  <a:pt x="273" y="239"/>
                </a:cubicBezTo>
                <a:cubicBezTo>
                  <a:pt x="364" y="224"/>
                  <a:pt x="477" y="186"/>
                  <a:pt x="545" y="148"/>
                </a:cubicBezTo>
                <a:cubicBezTo>
                  <a:pt x="613" y="110"/>
                  <a:pt x="655" y="24"/>
                  <a:pt x="681" y="12"/>
                </a:cubicBezTo>
                <a:cubicBezTo>
                  <a:pt x="707" y="0"/>
                  <a:pt x="699" y="61"/>
                  <a:pt x="703" y="74"/>
                </a:cubicBezTo>
              </a:path>
            </a:pathLst>
          </a:custGeom>
          <a:noFill/>
          <a:ln w="28575" cmpd="sng">
            <a:solidFill>
              <a:srgbClr val="99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56" name="Freeform 34"/>
          <p:cNvSpPr>
            <a:spLocks/>
          </p:cNvSpPr>
          <p:nvPr/>
        </p:nvSpPr>
        <p:spPr bwMode="auto">
          <a:xfrm>
            <a:off x="7956550" y="1941704"/>
            <a:ext cx="863600" cy="795603"/>
          </a:xfrm>
          <a:custGeom>
            <a:avLst/>
            <a:gdLst>
              <a:gd name="T0" fmla="*/ 0 w 726"/>
              <a:gd name="T1" fmla="*/ 2147483647 h 513"/>
              <a:gd name="T2" fmla="*/ 2147483647 w 726"/>
              <a:gd name="T3" fmla="*/ 2147483647 h 513"/>
              <a:gd name="T4" fmla="*/ 2147483647 w 726"/>
              <a:gd name="T5" fmla="*/ 0 h 51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6" h="513">
                <a:moveTo>
                  <a:pt x="0" y="363"/>
                </a:moveTo>
                <a:cubicBezTo>
                  <a:pt x="30" y="438"/>
                  <a:pt x="60" y="513"/>
                  <a:pt x="181" y="453"/>
                </a:cubicBezTo>
                <a:cubicBezTo>
                  <a:pt x="302" y="393"/>
                  <a:pt x="635" y="76"/>
                  <a:pt x="726" y="0"/>
                </a:cubicBezTo>
              </a:path>
            </a:pathLst>
          </a:custGeom>
          <a:noFill/>
          <a:ln w="28575" cmpd="sng">
            <a:solidFill>
              <a:srgbClr val="99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57" name="Freeform 35"/>
          <p:cNvSpPr>
            <a:spLocks/>
          </p:cNvSpPr>
          <p:nvPr/>
        </p:nvSpPr>
        <p:spPr bwMode="auto">
          <a:xfrm>
            <a:off x="7956553" y="1518315"/>
            <a:ext cx="917575" cy="986361"/>
          </a:xfrm>
          <a:custGeom>
            <a:avLst/>
            <a:gdLst>
              <a:gd name="T0" fmla="*/ 0 w 771"/>
              <a:gd name="T1" fmla="*/ 2147483647 h 636"/>
              <a:gd name="T2" fmla="*/ 2147483647 w 771"/>
              <a:gd name="T3" fmla="*/ 2147483647 h 636"/>
              <a:gd name="T4" fmla="*/ 2147483647 w 771"/>
              <a:gd name="T5" fmla="*/ 2147483647 h 636"/>
              <a:gd name="T6" fmla="*/ 2147483647 w 771"/>
              <a:gd name="T7" fmla="*/ 0 h 63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71" h="636">
                <a:moveTo>
                  <a:pt x="0" y="636"/>
                </a:moveTo>
                <a:cubicBezTo>
                  <a:pt x="98" y="579"/>
                  <a:pt x="197" y="522"/>
                  <a:pt x="272" y="454"/>
                </a:cubicBezTo>
                <a:cubicBezTo>
                  <a:pt x="347" y="386"/>
                  <a:pt x="370" y="303"/>
                  <a:pt x="453" y="227"/>
                </a:cubicBezTo>
                <a:cubicBezTo>
                  <a:pt x="536" y="151"/>
                  <a:pt x="718" y="30"/>
                  <a:pt x="771" y="0"/>
                </a:cubicBezTo>
              </a:path>
            </a:pathLst>
          </a:custGeom>
          <a:noFill/>
          <a:ln w="28575" cmpd="sng">
            <a:solidFill>
              <a:srgbClr val="99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58" name="Freeform 36"/>
          <p:cNvSpPr>
            <a:spLocks/>
          </p:cNvSpPr>
          <p:nvPr/>
        </p:nvSpPr>
        <p:spPr bwMode="auto">
          <a:xfrm>
            <a:off x="7956550" y="2504675"/>
            <a:ext cx="863600" cy="221776"/>
          </a:xfrm>
          <a:custGeom>
            <a:avLst/>
            <a:gdLst>
              <a:gd name="T0" fmla="*/ 0 w 726"/>
              <a:gd name="T1" fmla="*/ 0 h 143"/>
              <a:gd name="T2" fmla="*/ 2147483647 w 726"/>
              <a:gd name="T3" fmla="*/ 2147483647 h 143"/>
              <a:gd name="T4" fmla="*/ 2147483647 w 726"/>
              <a:gd name="T5" fmla="*/ 2147483647 h 14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6" h="143">
                <a:moveTo>
                  <a:pt x="0" y="0"/>
                </a:moveTo>
                <a:cubicBezTo>
                  <a:pt x="121" y="64"/>
                  <a:pt x="242" y="129"/>
                  <a:pt x="363" y="136"/>
                </a:cubicBezTo>
                <a:cubicBezTo>
                  <a:pt x="484" y="143"/>
                  <a:pt x="666" y="60"/>
                  <a:pt x="726" y="45"/>
                </a:cubicBezTo>
              </a:path>
            </a:pathLst>
          </a:custGeom>
          <a:noFill/>
          <a:ln w="28575" cmpd="sng">
            <a:solidFill>
              <a:srgbClr val="99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59" name="Text Box 38"/>
          <p:cNvSpPr txBox="1">
            <a:spLocks noChangeArrowheads="1"/>
          </p:cNvSpPr>
          <p:nvPr/>
        </p:nvSpPr>
        <p:spPr bwMode="auto">
          <a:xfrm>
            <a:off x="5003800" y="2417827"/>
            <a:ext cx="2592388" cy="369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>
                <a:latin typeface="Calibri" charset="0"/>
              </a:rPr>
              <a:t>… every year …</a:t>
            </a:r>
            <a:endParaRPr lang="en-US">
              <a:latin typeface="Calibri" charset="0"/>
            </a:endParaRPr>
          </a:p>
        </p:txBody>
      </p:sp>
      <p:sp>
        <p:nvSpPr>
          <p:cNvPr id="33" name="2 Título"/>
          <p:cNvSpPr>
            <a:spLocks noGrp="1"/>
          </p:cNvSpPr>
          <p:nvPr>
            <p:ph type="title"/>
          </p:nvPr>
        </p:nvSpPr>
        <p:spPr>
          <a:xfrm>
            <a:off x="346583" y="-60067"/>
            <a:ext cx="6191250" cy="680837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“Perfect-model” predictions</a:t>
            </a:r>
            <a:br>
              <a:rPr lang="en-US" dirty="0" smtClean="0"/>
            </a:br>
            <a:r>
              <a:rPr lang="en-US" dirty="0" smtClean="0"/>
              <a:t>- predictability from perfect initial state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3243955" y="6388016"/>
            <a:ext cx="36624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Historical climate simulation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3646288" y="5973048"/>
            <a:ext cx="1747701" cy="326945"/>
            <a:chOff x="3696578" y="5935322"/>
            <a:chExt cx="1747701" cy="326945"/>
          </a:xfrm>
        </p:grpSpPr>
        <p:cxnSp>
          <p:nvCxnSpPr>
            <p:cNvPr id="4" name="Straight Connector 3"/>
            <p:cNvCxnSpPr/>
            <p:nvPr/>
          </p:nvCxnSpPr>
          <p:spPr>
            <a:xfrm>
              <a:off x="3696578" y="5935322"/>
              <a:ext cx="1747701" cy="326945"/>
            </a:xfrm>
            <a:prstGeom prst="line">
              <a:avLst/>
            </a:prstGeom>
            <a:ln w="47625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V="1">
              <a:off x="3809738" y="5947896"/>
              <a:ext cx="1596821" cy="314371"/>
            </a:xfrm>
            <a:prstGeom prst="line">
              <a:avLst/>
            </a:prstGeom>
            <a:ln w="47625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91656" y="968959"/>
            <a:ext cx="56824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r-IN" sz="2400" dirty="0" smtClean="0"/>
              <a:t>…</a:t>
            </a:r>
            <a:r>
              <a:rPr lang="en-AU" sz="2400" dirty="0" smtClean="0"/>
              <a:t>to study near-term predictability in absence of initialization shock and drift </a:t>
            </a:r>
          </a:p>
        </p:txBody>
      </p:sp>
    </p:spTree>
    <p:extLst>
      <p:ext uri="{BB962C8B-B14F-4D97-AF65-F5344CB8AC3E}">
        <p14:creationId xmlns:p14="http://schemas.microsoft.com/office/powerpoint/2010/main" val="23693140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876" y="-34530"/>
            <a:ext cx="6191348" cy="680868"/>
          </a:xfrm>
        </p:spPr>
        <p:txBody>
          <a:bodyPr/>
          <a:lstStyle/>
          <a:p>
            <a:r>
              <a:rPr lang="en-US" dirty="0" smtClean="0"/>
              <a:t>Skill (MSSS) </a:t>
            </a:r>
            <a:r>
              <a:rPr lang="en-US" dirty="0"/>
              <a:t>in initialized and un-initialized perfect-model predictions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6"/>
          <a:stretch/>
        </p:blipFill>
        <p:spPr>
          <a:xfrm>
            <a:off x="972002" y="1230678"/>
            <a:ext cx="7239861" cy="5400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955083" y="840550"/>
            <a:ext cx="41889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004990"/>
                </a:solidFill>
                <a:ea typeface="+mj-ea"/>
                <a:cs typeface="+mj-cs"/>
              </a:rPr>
              <a:t>[added value from initialization?]</a:t>
            </a:r>
            <a:endParaRPr lang="en-AU" sz="2000" b="1" dirty="0">
              <a:solidFill>
                <a:srgbClr val="004990"/>
              </a:solidFill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505" y="6525317"/>
            <a:ext cx="4434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Liu, </a:t>
            </a:r>
            <a:r>
              <a:rPr lang="en-US" i="1" dirty="0" err="1" smtClean="0"/>
              <a:t>Donat</a:t>
            </a:r>
            <a:r>
              <a:rPr lang="en-US" i="1" dirty="0" smtClean="0"/>
              <a:t> et al (2019, JGR-Atmosphere)</a:t>
            </a:r>
          </a:p>
        </p:txBody>
      </p:sp>
    </p:spTree>
    <p:extLst>
      <p:ext uri="{BB962C8B-B14F-4D97-AF65-F5344CB8AC3E}">
        <p14:creationId xmlns:p14="http://schemas.microsoft.com/office/powerpoint/2010/main" val="36130748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3364" y="-48040"/>
            <a:ext cx="6191348" cy="680868"/>
          </a:xfrm>
        </p:spPr>
        <p:txBody>
          <a:bodyPr/>
          <a:lstStyle/>
          <a:p>
            <a:r>
              <a:rPr lang="en-US" dirty="0" smtClean="0"/>
              <a:t>Skill (MSSS) </a:t>
            </a:r>
            <a:r>
              <a:rPr lang="en-US" dirty="0"/>
              <a:t>un-initialized real-world and perfect-model predictions </a:t>
            </a:r>
          </a:p>
        </p:txBody>
      </p:sp>
      <p:sp>
        <p:nvSpPr>
          <p:cNvPr id="4" name="Rectangle 3"/>
          <p:cNvSpPr/>
          <p:nvPr/>
        </p:nvSpPr>
        <p:spPr>
          <a:xfrm>
            <a:off x="4925903" y="866738"/>
            <a:ext cx="42180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 smtClean="0">
                <a:solidFill>
                  <a:srgbClr val="004990"/>
                </a:solidFill>
                <a:ea typeface="+mj-ea"/>
                <a:cs typeface="+mj-cs"/>
              </a:rPr>
              <a:t>[inconsistencies </a:t>
            </a:r>
            <a:r>
              <a:rPr lang="en-US" sz="2000" b="1" dirty="0">
                <a:solidFill>
                  <a:srgbClr val="004990"/>
                </a:solidFill>
                <a:ea typeface="+mj-ea"/>
                <a:cs typeface="+mj-cs"/>
              </a:rPr>
              <a:t>model vs. </a:t>
            </a:r>
            <a:r>
              <a:rPr lang="en-US" sz="2000" b="1" dirty="0" err="1">
                <a:solidFill>
                  <a:srgbClr val="004990"/>
                </a:solidFill>
                <a:ea typeface="+mj-ea"/>
                <a:cs typeface="+mj-cs"/>
              </a:rPr>
              <a:t>obs</a:t>
            </a:r>
            <a:r>
              <a:rPr lang="en-US" sz="2000" b="1" dirty="0" smtClean="0">
                <a:solidFill>
                  <a:srgbClr val="004990"/>
                </a:solidFill>
                <a:ea typeface="+mj-ea"/>
                <a:cs typeface="+mj-cs"/>
              </a:rPr>
              <a:t>?]</a:t>
            </a:r>
            <a:endParaRPr lang="en-AU" sz="2000" b="1" dirty="0">
              <a:solidFill>
                <a:srgbClr val="004990"/>
              </a:solidFill>
              <a:ea typeface="+mj-ea"/>
              <a:cs typeface="+mj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6"/>
          <a:stretch/>
        </p:blipFill>
        <p:spPr>
          <a:xfrm>
            <a:off x="972002" y="1229846"/>
            <a:ext cx="7239861" cy="5400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505" y="6525317"/>
            <a:ext cx="4434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Liu, </a:t>
            </a:r>
            <a:r>
              <a:rPr lang="en-US" i="1" dirty="0" err="1" smtClean="0"/>
              <a:t>Donat</a:t>
            </a:r>
            <a:r>
              <a:rPr lang="en-US" i="1" dirty="0" smtClean="0"/>
              <a:t> et al (2019, JGR-Atmosphere)</a:t>
            </a:r>
          </a:p>
        </p:txBody>
      </p:sp>
    </p:spTree>
    <p:extLst>
      <p:ext uri="{BB962C8B-B14F-4D97-AF65-F5344CB8AC3E}">
        <p14:creationId xmlns:p14="http://schemas.microsoft.com/office/powerpoint/2010/main" val="3146451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3364" y="-48040"/>
            <a:ext cx="6191348" cy="680868"/>
          </a:xfrm>
        </p:spPr>
        <p:txBody>
          <a:bodyPr/>
          <a:lstStyle/>
          <a:p>
            <a:r>
              <a:rPr lang="en-US" dirty="0" smtClean="0"/>
              <a:t>Skill (MSSS) initialized </a:t>
            </a:r>
            <a:r>
              <a:rPr lang="en-US" dirty="0"/>
              <a:t>real-world and perfect-model predictions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505" y="6525317"/>
            <a:ext cx="4434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Liu, </a:t>
            </a:r>
            <a:r>
              <a:rPr lang="en-US" i="1" dirty="0" err="1" smtClean="0"/>
              <a:t>Donat</a:t>
            </a:r>
            <a:r>
              <a:rPr lang="en-US" i="1" dirty="0" smtClean="0"/>
              <a:t> et al (2019, JGR-Atmosphere)</a:t>
            </a:r>
          </a:p>
        </p:txBody>
      </p:sp>
      <p:sp>
        <p:nvSpPr>
          <p:cNvPr id="7" name="Rectangle 6"/>
          <p:cNvSpPr/>
          <p:nvPr/>
        </p:nvSpPr>
        <p:spPr>
          <a:xfrm>
            <a:off x="4057276" y="840550"/>
            <a:ext cx="50867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 smtClean="0">
                <a:solidFill>
                  <a:schemeClr val="bg1"/>
                </a:solidFill>
                <a:ea typeface="+mj-ea"/>
                <a:cs typeface="+mj-cs"/>
              </a:rPr>
              <a:t>[total margin </a:t>
            </a:r>
            <a:r>
              <a:rPr lang="en-US" sz="2000" b="1" dirty="0">
                <a:solidFill>
                  <a:schemeClr val="bg1"/>
                </a:solidFill>
                <a:ea typeface="+mj-ea"/>
                <a:cs typeface="+mj-cs"/>
              </a:rPr>
              <a:t>of possible improvement?]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65"/>
          <a:stretch/>
        </p:blipFill>
        <p:spPr>
          <a:xfrm>
            <a:off x="972000" y="1216752"/>
            <a:ext cx="7255348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5396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3364" y="-48040"/>
            <a:ext cx="6191348" cy="680868"/>
          </a:xfrm>
        </p:spPr>
        <p:txBody>
          <a:bodyPr/>
          <a:lstStyle/>
          <a:p>
            <a:r>
              <a:rPr lang="en-US" dirty="0" smtClean="0"/>
              <a:t>Skill (MSSS) initialized </a:t>
            </a:r>
            <a:r>
              <a:rPr lang="en-US" dirty="0"/>
              <a:t>real-world and perfect-model predictions </a:t>
            </a:r>
          </a:p>
        </p:txBody>
      </p:sp>
      <p:sp>
        <p:nvSpPr>
          <p:cNvPr id="7" name="Rectangle 6"/>
          <p:cNvSpPr/>
          <p:nvPr/>
        </p:nvSpPr>
        <p:spPr>
          <a:xfrm>
            <a:off x="4057276" y="840550"/>
            <a:ext cx="50867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 smtClean="0">
                <a:solidFill>
                  <a:schemeClr val="bg1"/>
                </a:solidFill>
                <a:ea typeface="+mj-ea"/>
                <a:cs typeface="+mj-cs"/>
              </a:rPr>
              <a:t>[total margin </a:t>
            </a:r>
            <a:r>
              <a:rPr lang="en-US" sz="2000" b="1" dirty="0">
                <a:solidFill>
                  <a:schemeClr val="bg1"/>
                </a:solidFill>
                <a:ea typeface="+mj-ea"/>
                <a:cs typeface="+mj-cs"/>
              </a:rPr>
              <a:t>of possible improvement?]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65"/>
          <a:stretch/>
        </p:blipFill>
        <p:spPr>
          <a:xfrm>
            <a:off x="972000" y="1216752"/>
            <a:ext cx="7255348" cy="5400000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3377908" y="2810074"/>
            <a:ext cx="5817267" cy="4057555"/>
            <a:chOff x="3377908" y="2810074"/>
            <a:chExt cx="5817267" cy="4057555"/>
          </a:xfrm>
        </p:grpSpPr>
        <p:pic>
          <p:nvPicPr>
            <p:cNvPr id="10" name="Picture 9" descr="Smith2019_Fig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127" b="45837"/>
            <a:stretch/>
          </p:blipFill>
          <p:spPr>
            <a:xfrm>
              <a:off x="3386569" y="3255903"/>
              <a:ext cx="5757431" cy="3602097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3377908" y="2810074"/>
              <a:ext cx="5620841" cy="461665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Versus “Signal-to-Noise </a:t>
              </a:r>
              <a:r>
                <a:rPr lang="en-US" sz="2400" b="1" dirty="0"/>
                <a:t>P</a:t>
              </a:r>
              <a:r>
                <a:rPr lang="en-US" sz="2400" b="1" dirty="0" smtClean="0"/>
                <a:t>aradox?”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134241" y="6498297"/>
              <a:ext cx="20609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Smith et al (2019)</a:t>
              </a: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3505" y="6525317"/>
            <a:ext cx="4434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Liu, </a:t>
            </a:r>
            <a:r>
              <a:rPr lang="en-US" i="1" dirty="0" err="1" smtClean="0"/>
              <a:t>Donat</a:t>
            </a:r>
            <a:r>
              <a:rPr lang="en-US" i="1" dirty="0" smtClean="0"/>
              <a:t> et al (2019, JGR-Atmosphere)</a:t>
            </a:r>
          </a:p>
        </p:txBody>
      </p:sp>
    </p:spTree>
    <p:extLst>
      <p:ext uri="{BB962C8B-B14F-4D97-AF65-F5344CB8AC3E}">
        <p14:creationId xmlns:p14="http://schemas.microsoft.com/office/powerpoint/2010/main" val="37975702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Predictability of extremes (</a:t>
            </a:r>
            <a:r>
              <a:rPr lang="en-US" dirty="0" err="1" smtClean="0"/>
              <a:t>vs</a:t>
            </a:r>
            <a:r>
              <a:rPr lang="en-US" dirty="0" smtClean="0"/>
              <a:t> mean)</a:t>
            </a:r>
            <a:endParaRPr lang="en-US" dirty="0"/>
          </a:p>
        </p:txBody>
      </p:sp>
      <p:pic>
        <p:nvPicPr>
          <p:cNvPr id="5" name="Picture 4" descr="YLiu2019_ClimDyn_Fig3_TX90p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83" b="7640"/>
          <a:stretch/>
        </p:blipFill>
        <p:spPr>
          <a:xfrm>
            <a:off x="433812" y="2099235"/>
            <a:ext cx="8254170" cy="1732067"/>
          </a:xfrm>
          <a:prstGeom prst="rect">
            <a:avLst/>
          </a:prstGeom>
        </p:spPr>
      </p:pic>
      <p:pic>
        <p:nvPicPr>
          <p:cNvPr id="6" name="Picture 5" descr="YLiu2019_ClimDyn_Fig4_TN10p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17"/>
          <a:stretch/>
        </p:blipFill>
        <p:spPr>
          <a:xfrm>
            <a:off x="386195" y="4103289"/>
            <a:ext cx="8274763" cy="242096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1366" y="6523653"/>
            <a:ext cx="40311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/>
              <a:t>Liu, </a:t>
            </a:r>
            <a:r>
              <a:rPr lang="en-US" sz="1600" i="1" dirty="0" err="1" smtClean="0"/>
              <a:t>Donat</a:t>
            </a:r>
            <a:r>
              <a:rPr lang="en-US" sz="1600" i="1" dirty="0" smtClean="0"/>
              <a:t> et al (2019, Climate Dynamics)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16047" y="1680427"/>
            <a:ext cx="7296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Tmean</a:t>
            </a:r>
            <a:r>
              <a:rPr lang="en-US" dirty="0" smtClean="0"/>
              <a:t>                           # of warm days              warm days - </a:t>
            </a:r>
            <a:r>
              <a:rPr lang="en-US" dirty="0" err="1" smtClean="0"/>
              <a:t>Tmean</a:t>
            </a:r>
            <a:r>
              <a:rPr lang="en-US" dirty="0" smtClean="0"/>
              <a:t>        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19815" y="3742313"/>
            <a:ext cx="7296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Tmean</a:t>
            </a:r>
            <a:r>
              <a:rPr lang="en-US" dirty="0" smtClean="0"/>
              <a:t>                           # of cold nights               cold nights - </a:t>
            </a:r>
            <a:r>
              <a:rPr lang="en-US" dirty="0" err="1" smtClean="0"/>
              <a:t>Tmean</a:t>
            </a:r>
            <a:r>
              <a:rPr lang="en-US" dirty="0" smtClean="0"/>
              <a:t>         </a:t>
            </a:r>
          </a:p>
        </p:txBody>
      </p:sp>
      <p:sp>
        <p:nvSpPr>
          <p:cNvPr id="3" name="Rectangle 2"/>
          <p:cNvSpPr/>
          <p:nvPr/>
        </p:nvSpPr>
        <p:spPr>
          <a:xfrm>
            <a:off x="138706" y="919130"/>
            <a:ext cx="885635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charset="0"/>
              <a:buChar char="è"/>
            </a:pPr>
            <a:r>
              <a:rPr lang="en-US" sz="2000" dirty="0" smtClean="0"/>
              <a:t>Indication for higher predictability of (moderate) extremes than mean temperature conditions in some land regions?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761951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climate projections</a:t>
            </a:r>
            <a:endParaRPr lang="en-US" dirty="0"/>
          </a:p>
        </p:txBody>
      </p:sp>
      <p:pic>
        <p:nvPicPr>
          <p:cNvPr id="5" name="Picture 9" descr="WGI_AR5_Fig12-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1486996"/>
            <a:ext cx="3658856" cy="291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50854" y="1194609"/>
            <a:ext cx="241125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/>
              <a:t>Forcing scenarios</a:t>
            </a:r>
          </a:p>
        </p:txBody>
      </p: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117867" y="6521460"/>
            <a:ext cx="4534288" cy="334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4891" tIns="42446" rIns="84891" bIns="42446">
            <a:spAutoFit/>
          </a:bodyPr>
          <a:lstStyle>
            <a:lvl1pPr defTabSz="8683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8683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8683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8683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8683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defTabSz="848304" eaLnBrk="1" fontAlgn="base">
              <a:lnSpc>
                <a:spcPct val="104000"/>
              </a:lnSpc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GB" altLang="es-ES" sz="1563" i="1" dirty="0">
                <a:solidFill>
                  <a:srgbClr val="004990"/>
                </a:solidFill>
                <a:latin typeface="Calibri" panose="020F0502020204030204" pitchFamily="34" charset="0"/>
              </a:rPr>
              <a:t>IPCC AR5 WGI (2013); </a:t>
            </a:r>
            <a:r>
              <a:rPr lang="en-GB" altLang="es-ES" sz="1563" i="1" dirty="0" err="1">
                <a:solidFill>
                  <a:srgbClr val="004990"/>
                </a:solidFill>
                <a:latin typeface="Calibri" panose="020F0502020204030204" pitchFamily="34" charset="0"/>
              </a:rPr>
              <a:t>Knutti</a:t>
            </a:r>
            <a:r>
              <a:rPr lang="en-GB" altLang="es-ES" sz="1563" i="1" dirty="0">
                <a:solidFill>
                  <a:srgbClr val="004990"/>
                </a:solidFill>
                <a:latin typeface="Calibri" panose="020F0502020204030204" pitchFamily="34" charset="0"/>
              </a:rPr>
              <a:t> and </a:t>
            </a:r>
            <a:r>
              <a:rPr lang="en-GB" altLang="es-ES" sz="1563" i="1" dirty="0" err="1">
                <a:solidFill>
                  <a:srgbClr val="004990"/>
                </a:solidFill>
                <a:latin typeface="Calibri" panose="020F0502020204030204" pitchFamily="34" charset="0"/>
              </a:rPr>
              <a:t>Sedlácek</a:t>
            </a:r>
            <a:r>
              <a:rPr lang="en-GB" altLang="es-ES" sz="1563" i="1" dirty="0">
                <a:solidFill>
                  <a:srgbClr val="004990"/>
                </a:solidFill>
                <a:latin typeface="Calibri" panose="020F0502020204030204" pitchFamily="34" charset="0"/>
              </a:rPr>
              <a:t> (2013)</a:t>
            </a:r>
            <a:endParaRPr lang="en-US" altLang="es-ES" sz="1563" i="1" dirty="0">
              <a:solidFill>
                <a:srgbClr val="004990"/>
              </a:solidFill>
              <a:latin typeface="Calibri" panose="020F050202020403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772020" y="1347009"/>
            <a:ext cx="5451655" cy="5510999"/>
            <a:chOff x="3772018" y="1347008"/>
            <a:chExt cx="5451655" cy="5510999"/>
          </a:xfrm>
        </p:grpSpPr>
        <p:pic>
          <p:nvPicPr>
            <p:cNvPr id="4" name="Picture 3" descr="Global-temperature-increase-used-in-IPCC-AR5-presented-by-the-RCPs-The-values-in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2018" y="1660252"/>
              <a:ext cx="5371982" cy="5197755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4350411" y="1347008"/>
              <a:ext cx="4873262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dirty="0" smtClean="0"/>
                <a:t>Global temperature changes (CMIP5)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000477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876" y="-55310"/>
            <a:ext cx="6191348" cy="680868"/>
          </a:xfrm>
        </p:spPr>
        <p:txBody>
          <a:bodyPr/>
          <a:lstStyle/>
          <a:p>
            <a:r>
              <a:rPr lang="en-US" b="1" dirty="0" smtClean="0"/>
              <a:t>Challenges for near-term climate predictions</a:t>
            </a:r>
            <a:endParaRPr lang="en-US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95548" y="1211447"/>
            <a:ext cx="8481597" cy="5392853"/>
          </a:xfrm>
        </p:spPr>
        <p:txBody>
          <a:bodyPr/>
          <a:lstStyle/>
          <a:p>
            <a:r>
              <a:rPr lang="en-US" dirty="0"/>
              <a:t>Limited knowledge of observed initial state to constrain/initialize the predictions</a:t>
            </a:r>
          </a:p>
          <a:p>
            <a:pPr marL="0" indent="0">
              <a:buNone/>
            </a:pPr>
            <a:endParaRPr lang="en-US" sz="1000" dirty="0" smtClean="0"/>
          </a:p>
          <a:p>
            <a:r>
              <a:rPr lang="en-US" dirty="0" smtClean="0"/>
              <a:t>Inconsistencies between models and real-world climate</a:t>
            </a:r>
          </a:p>
          <a:p>
            <a:pPr lvl="1"/>
            <a:r>
              <a:rPr lang="en-US" dirty="0" smtClean="0"/>
              <a:t>Leading to initialization shock and drift</a:t>
            </a:r>
          </a:p>
          <a:p>
            <a:pPr lvl="1"/>
            <a:r>
              <a:rPr lang="en-US" dirty="0" smtClean="0"/>
              <a:t>Different representation of key </a:t>
            </a:r>
            <a:r>
              <a:rPr lang="en-US" dirty="0" err="1" smtClean="0"/>
              <a:t>teleconnections</a:t>
            </a:r>
            <a:endParaRPr lang="en-US" dirty="0" smtClean="0"/>
          </a:p>
          <a:p>
            <a:pPr lvl="1"/>
            <a:r>
              <a:rPr lang="en-US" dirty="0" smtClean="0"/>
              <a:t>Different responses to forcing</a:t>
            </a:r>
          </a:p>
          <a:p>
            <a:pPr marL="0" indent="0">
              <a:buNone/>
            </a:pPr>
            <a:endParaRPr lang="en-US" sz="1000" dirty="0"/>
          </a:p>
          <a:p>
            <a:r>
              <a:rPr lang="en-US" dirty="0" smtClean="0"/>
              <a:t>Smart post-processing/bias-correction to remove drift</a:t>
            </a:r>
          </a:p>
          <a:p>
            <a:pPr marL="0" indent="0">
              <a:buNone/>
            </a:pPr>
            <a:endParaRPr lang="en-US" sz="1000" dirty="0"/>
          </a:p>
          <a:p>
            <a:r>
              <a:rPr lang="en-US" dirty="0" smtClean="0"/>
              <a:t>Understand the predictability in the system (=limits of achievable skill) versus chaotic characteristics of the climate system</a:t>
            </a:r>
          </a:p>
          <a:p>
            <a:pPr lvl="1"/>
            <a:r>
              <a:rPr lang="en-US" dirty="0" smtClean="0"/>
              <a:t>Predictability different between models and real world?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42795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Summary</a:t>
            </a:r>
            <a:endParaRPr lang="en-US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95548" y="1028131"/>
            <a:ext cx="8329365" cy="5392853"/>
          </a:xfrm>
        </p:spPr>
        <p:txBody>
          <a:bodyPr/>
          <a:lstStyle/>
          <a:p>
            <a:r>
              <a:rPr lang="en-US" sz="2200" dirty="0" smtClean="0"/>
              <a:t>Internal variability is the dominating source of uncertainty in near-term projections of regional climate</a:t>
            </a:r>
          </a:p>
          <a:p>
            <a:pPr marL="0" indent="0">
              <a:buNone/>
            </a:pPr>
            <a:endParaRPr lang="en-US" sz="1000" dirty="0" smtClean="0"/>
          </a:p>
          <a:p>
            <a:r>
              <a:rPr lang="en-US" sz="2200" dirty="0" smtClean="0"/>
              <a:t>Initialized predictions (aligning models with the observed phases of variability modes) have the potential to lower this uncertainty, and show improved skill compared to un-initialized simulations during the first few forecast years</a:t>
            </a:r>
          </a:p>
          <a:p>
            <a:pPr marL="0" indent="0">
              <a:buNone/>
            </a:pPr>
            <a:endParaRPr lang="en-US" sz="1000" dirty="0" smtClean="0"/>
          </a:p>
          <a:p>
            <a:r>
              <a:rPr lang="en-US" sz="2200" dirty="0" smtClean="0"/>
              <a:t>Initialized climate predictions are affected by non-physical artifacts (e.g. initialization shock, drift) and limited knowledge of the observed initial state, and therefore likely do not reach their full potential</a:t>
            </a:r>
          </a:p>
          <a:p>
            <a:pPr marL="0" indent="0">
              <a:buNone/>
            </a:pPr>
            <a:endParaRPr lang="en-US" sz="1000" dirty="0" smtClean="0"/>
          </a:p>
          <a:p>
            <a:r>
              <a:rPr lang="en-US" sz="2200" dirty="0" smtClean="0"/>
              <a:t>“Perfect-model” experiments can be useful to better understand the limits of achievable skill, but possible differences in predictability between models and the real-world climate need to be better understood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3210471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57600" y="1966588"/>
            <a:ext cx="4546437" cy="19082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AU" sz="5400" b="1" dirty="0" smtClean="0">
                <a:solidFill>
                  <a:prstClr val="black"/>
                </a:solidFill>
                <a:latin typeface="Arial"/>
                <a:ea typeface="DejaVu Sans"/>
                <a:cs typeface="DejaVu Sans"/>
              </a:rPr>
              <a:t>Thank you.</a:t>
            </a:r>
          </a:p>
          <a:p>
            <a:pPr algn="ctr"/>
            <a:endParaRPr lang="en-AU" sz="3200" b="1" dirty="0">
              <a:solidFill>
                <a:prstClr val="black"/>
              </a:solidFill>
              <a:latin typeface="Arial"/>
              <a:ea typeface="DejaVu Sans"/>
              <a:cs typeface="DejaVu Sans"/>
            </a:endParaRPr>
          </a:p>
          <a:p>
            <a:pPr algn="ctr"/>
            <a:r>
              <a:rPr lang="en-AU" sz="3200" b="1" dirty="0">
                <a:solidFill>
                  <a:prstClr val="black"/>
                </a:solidFill>
                <a:latin typeface="Arial"/>
                <a:ea typeface="DejaVu Sans"/>
                <a:cs typeface="DejaVu Sans"/>
              </a:rPr>
              <a:t>m</a:t>
            </a:r>
            <a:r>
              <a:rPr lang="en-AU" sz="3200" b="1" dirty="0" smtClean="0">
                <a:solidFill>
                  <a:prstClr val="black"/>
                </a:solidFill>
                <a:latin typeface="Arial"/>
                <a:ea typeface="DejaVu Sans"/>
                <a:cs typeface="DejaVu Sans"/>
              </a:rPr>
              <a:t>arkus.donat@bsc.es</a:t>
            </a:r>
            <a:endParaRPr lang="en-GB" sz="3200" b="1" dirty="0">
              <a:solidFill>
                <a:prstClr val="black"/>
              </a:solidFill>
              <a:latin typeface="Arial"/>
              <a:ea typeface="DejaVu Sans"/>
              <a:cs typeface="DejaVu San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68877" y="5317473"/>
            <a:ext cx="606259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 smtClean="0">
                <a:solidFill>
                  <a:prstClr val="black"/>
                </a:solidFill>
                <a:latin typeface="Arial"/>
                <a:ea typeface="DejaVu Sans"/>
                <a:cs typeface="DejaVu Sans"/>
              </a:rPr>
              <a:t>I am grateful for support by the European </a:t>
            </a:r>
            <a:r>
              <a:rPr lang="en-GB" sz="1400" b="1" dirty="0" smtClean="0">
                <a:solidFill>
                  <a:prstClr val="black"/>
                </a:solidFill>
                <a:latin typeface="Arial"/>
                <a:ea typeface="DejaVu Sans"/>
                <a:cs typeface="DejaVu Sans"/>
              </a:rPr>
              <a:t>Horizon 2020</a:t>
            </a:r>
            <a:r>
              <a:rPr lang="en-GB" sz="1400" dirty="0" smtClean="0">
                <a:solidFill>
                  <a:prstClr val="black"/>
                </a:solidFill>
                <a:latin typeface="Arial"/>
                <a:ea typeface="DejaVu Sans"/>
                <a:cs typeface="DejaVu Sans"/>
              </a:rPr>
              <a:t> project </a:t>
            </a:r>
            <a:r>
              <a:rPr lang="en-GB" sz="1400" dirty="0">
                <a:solidFill>
                  <a:prstClr val="black"/>
                </a:solidFill>
                <a:latin typeface="Arial"/>
                <a:ea typeface="DejaVu Sans"/>
                <a:cs typeface="DejaVu Sans"/>
              </a:rPr>
              <a:t>EUCP </a:t>
            </a:r>
            <a:r>
              <a:rPr lang="en-GB" sz="1400" dirty="0" smtClean="0">
                <a:solidFill>
                  <a:prstClr val="black"/>
                </a:solidFill>
                <a:latin typeface="Arial"/>
                <a:ea typeface="DejaVu Sans"/>
                <a:cs typeface="DejaVu Sans"/>
              </a:rPr>
              <a:t>(Grant </a:t>
            </a:r>
            <a:r>
              <a:rPr lang="en-GB" sz="1400" dirty="0">
                <a:solidFill>
                  <a:prstClr val="black"/>
                </a:solidFill>
                <a:latin typeface="Arial"/>
                <a:ea typeface="DejaVu Sans"/>
                <a:cs typeface="DejaVu Sans"/>
              </a:rPr>
              <a:t>agreement no. </a:t>
            </a:r>
            <a:r>
              <a:rPr lang="en-GB" sz="1400" dirty="0" smtClean="0">
                <a:solidFill>
                  <a:prstClr val="black"/>
                </a:solidFill>
                <a:latin typeface="Arial"/>
                <a:ea typeface="DejaVu Sans"/>
                <a:cs typeface="DejaVu Sans"/>
              </a:rPr>
              <a:t>776613) </a:t>
            </a:r>
            <a:r>
              <a:rPr lang="en-GB" sz="1400" dirty="0">
                <a:solidFill>
                  <a:prstClr val="black"/>
                </a:solidFill>
                <a:latin typeface="Arial"/>
                <a:ea typeface="DejaVu Sans"/>
                <a:cs typeface="DejaVu Sans"/>
              </a:rPr>
              <a:t>and by the Spanish Ministry for the Economy, Industry and Competitiveness </a:t>
            </a:r>
            <a:r>
              <a:rPr lang="en-GB" sz="1400" b="1" dirty="0">
                <a:solidFill>
                  <a:prstClr val="black"/>
                </a:solidFill>
                <a:latin typeface="Arial"/>
                <a:ea typeface="DejaVu Sans"/>
                <a:cs typeface="DejaVu Sans"/>
              </a:rPr>
              <a:t>Ramón y </a:t>
            </a:r>
            <a:r>
              <a:rPr lang="en-GB" sz="1400" b="1" dirty="0" err="1">
                <a:solidFill>
                  <a:prstClr val="black"/>
                </a:solidFill>
                <a:latin typeface="Arial"/>
                <a:ea typeface="DejaVu Sans"/>
                <a:cs typeface="DejaVu Sans"/>
              </a:rPr>
              <a:t>Cajal</a:t>
            </a:r>
            <a:r>
              <a:rPr lang="en-GB" sz="1400" b="1" dirty="0">
                <a:solidFill>
                  <a:prstClr val="black"/>
                </a:solidFill>
                <a:latin typeface="Arial"/>
                <a:ea typeface="DejaVu Sans"/>
                <a:cs typeface="DejaVu Sans"/>
              </a:rPr>
              <a:t> </a:t>
            </a:r>
            <a:r>
              <a:rPr lang="en-GB" sz="1400" dirty="0">
                <a:solidFill>
                  <a:prstClr val="black"/>
                </a:solidFill>
                <a:latin typeface="Arial"/>
                <a:ea typeface="DejaVu Sans"/>
                <a:cs typeface="DejaVu Sans"/>
              </a:rPr>
              <a:t>2017 grant </a:t>
            </a:r>
            <a:r>
              <a:rPr lang="en-GB" sz="1400" dirty="0" smtClean="0">
                <a:solidFill>
                  <a:prstClr val="black"/>
                </a:solidFill>
                <a:latin typeface="Arial"/>
                <a:ea typeface="DejaVu Sans"/>
                <a:cs typeface="DejaVu Sans"/>
              </a:rPr>
              <a:t>(reference </a:t>
            </a:r>
            <a:r>
              <a:rPr lang="en-GB" sz="1400" dirty="0">
                <a:solidFill>
                  <a:prstClr val="black"/>
                </a:solidFill>
                <a:latin typeface="Arial"/>
                <a:ea typeface="DejaVu Sans"/>
                <a:cs typeface="DejaVu Sans"/>
              </a:rPr>
              <a:t>RYC-2017-22964</a:t>
            </a:r>
            <a:r>
              <a:rPr lang="en-AU" sz="1400" dirty="0" smtClean="0">
                <a:solidFill>
                  <a:prstClr val="black"/>
                </a:solidFill>
                <a:latin typeface="Arial"/>
                <a:ea typeface="DejaVu Sans"/>
                <a:cs typeface="DejaVu Sans"/>
              </a:rPr>
              <a:t> )</a:t>
            </a:r>
            <a:endParaRPr lang="en-GB" sz="1400" dirty="0">
              <a:solidFill>
                <a:prstClr val="black"/>
              </a:solidFill>
              <a:latin typeface="Arial"/>
              <a:ea typeface="DejaVu Sans"/>
              <a:cs typeface="DejaVu Sans"/>
            </a:endParaRPr>
          </a:p>
        </p:txBody>
      </p:sp>
      <p:pic>
        <p:nvPicPr>
          <p:cNvPr id="4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5950" y="6215936"/>
            <a:ext cx="967750" cy="65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6950" y="6340006"/>
            <a:ext cx="1837796" cy="50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oogle Shape;81;p11"/>
          <p:cNvGrpSpPr>
            <a:grpSpLocks/>
          </p:cNvGrpSpPr>
          <p:nvPr/>
        </p:nvGrpSpPr>
        <p:grpSpPr bwMode="auto">
          <a:xfrm>
            <a:off x="5057427" y="6330701"/>
            <a:ext cx="1448524" cy="508689"/>
            <a:chOff x="4759554" y="3529062"/>
            <a:chExt cx="1828571" cy="800000"/>
          </a:xfrm>
        </p:grpSpPr>
        <p:sp>
          <p:nvSpPr>
            <p:cNvPr id="7" name="Google Shape;82;p11"/>
            <p:cNvSpPr/>
            <p:nvPr/>
          </p:nvSpPr>
          <p:spPr>
            <a:xfrm>
              <a:off x="4759554" y="3529062"/>
              <a:ext cx="1828571" cy="800000"/>
            </a:xfrm>
            <a:prstGeom prst="rect">
              <a:avLst/>
            </a:prstGeom>
            <a:solidFill>
              <a:srgbClr val="FFFFFF"/>
            </a:solidFill>
            <a:ln w="25400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lIns="89316" tIns="44646" rIns="89316" bIns="44646" anchor="ctr"/>
            <a:lstStyle/>
            <a:p>
              <a:pPr algn="ctr" defTabSz="893277">
                <a:buClr>
                  <a:srgbClr val="000000"/>
                </a:buClr>
                <a:defRPr/>
              </a:pPr>
              <a:endParaRPr sz="1758" kern="0">
                <a:solidFill>
                  <a:srgbClr val="00499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8" name="Google Shape;83;p11"/>
            <p:cNvPicPr preferRelativeResize="0"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59554" y="3529062"/>
              <a:ext cx="1828571" cy="80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5363335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 climate projections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522" y="879660"/>
            <a:ext cx="7793933" cy="569731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6488668"/>
            <a:ext cx="22120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es-ES" i="1" dirty="0">
                <a:solidFill>
                  <a:srgbClr val="004990"/>
                </a:solidFill>
                <a:latin typeface="Calibri" panose="020F0502020204030204" pitchFamily="34" charset="0"/>
              </a:rPr>
              <a:t>IPCC AR5 WGI (2013)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3345163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Placeholder 4"/>
          <p:cNvSpPr>
            <a:spLocks noGrp="1"/>
          </p:cNvSpPr>
          <p:nvPr>
            <p:ph type="body" sz="quarter" idx="10"/>
          </p:nvPr>
        </p:nvSpPr>
        <p:spPr bwMode="auto">
          <a:xfrm>
            <a:off x="71438" y="826621"/>
            <a:ext cx="8964612" cy="539241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spcBef>
                <a:spcPct val="10000"/>
              </a:spcBef>
              <a:spcAft>
                <a:spcPct val="5000"/>
              </a:spcAft>
              <a:buFontTx/>
              <a:buNone/>
            </a:pPr>
            <a:r>
              <a:rPr lang="en-GB" dirty="0">
                <a:latin typeface="Calibri" charset="0"/>
              </a:rPr>
              <a:t>Mid-term planning (1-5 </a:t>
            </a:r>
            <a:r>
              <a:rPr lang="en-GB" dirty="0" err="1">
                <a:latin typeface="Calibri" charset="0"/>
              </a:rPr>
              <a:t>yr</a:t>
            </a:r>
            <a:r>
              <a:rPr lang="en-GB" dirty="0">
                <a:latin typeface="Calibri" charset="0"/>
              </a:rPr>
              <a:t>): business strategies often linked to annual capital investment plans</a:t>
            </a:r>
          </a:p>
          <a:p>
            <a:pPr marL="0" indent="0">
              <a:spcBef>
                <a:spcPct val="10000"/>
              </a:spcBef>
              <a:spcAft>
                <a:spcPct val="5000"/>
              </a:spcAft>
              <a:buFontTx/>
              <a:buNone/>
            </a:pPr>
            <a:r>
              <a:rPr lang="en-GB" dirty="0">
                <a:latin typeface="Calibri" charset="0"/>
              </a:rPr>
              <a:t>Long-term planning (5-30 </a:t>
            </a:r>
            <a:r>
              <a:rPr lang="en-GB" dirty="0" err="1">
                <a:latin typeface="Calibri" charset="0"/>
              </a:rPr>
              <a:t>yr</a:t>
            </a:r>
            <a:r>
              <a:rPr lang="en-GB" dirty="0">
                <a:latin typeface="Calibri" charset="0"/>
              </a:rPr>
              <a:t>): wider vision and strategy, and associated resources and capital investment</a:t>
            </a:r>
          </a:p>
          <a:p>
            <a:pPr marL="0" indent="0">
              <a:spcBef>
                <a:spcPct val="10000"/>
              </a:spcBef>
              <a:spcAft>
                <a:spcPct val="5000"/>
              </a:spcAft>
              <a:buFontTx/>
              <a:buNone/>
            </a:pPr>
            <a:endParaRPr lang="en-GB" dirty="0">
              <a:latin typeface="Calibri" charset="0"/>
            </a:endParaRP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148628" y="141131"/>
            <a:ext cx="6439497" cy="680837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AU" dirty="0" smtClean="0">
                <a:latin typeface="Arial" charset="0"/>
              </a:rPr>
              <a:t>Planning versus climate time scales</a:t>
            </a:r>
            <a:endParaRPr lang="en-US" dirty="0">
              <a:latin typeface="Arial" charset="0"/>
            </a:endParaRPr>
          </a:p>
        </p:txBody>
      </p:sp>
      <p:pic>
        <p:nvPicPr>
          <p:cNvPr id="24580" name="Imagen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214"/>
          <a:stretch>
            <a:fillRect/>
          </a:stretch>
        </p:blipFill>
        <p:spPr bwMode="auto">
          <a:xfrm>
            <a:off x="971550" y="2374401"/>
            <a:ext cx="7200900" cy="4190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Text Box 12"/>
          <p:cNvSpPr txBox="1">
            <a:spLocks noChangeArrowheads="1"/>
          </p:cNvSpPr>
          <p:nvPr/>
        </p:nvSpPr>
        <p:spPr bwMode="auto">
          <a:xfrm>
            <a:off x="12700" y="6521460"/>
            <a:ext cx="3949700" cy="342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86895" tIns="43448" rIns="86895" bIns="43448">
            <a:spAutoFit/>
          </a:bodyPr>
          <a:lstStyle>
            <a:lvl1pPr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868363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>
              <a:lnSpc>
                <a:spcPct val="104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charset="0"/>
              <a:buNone/>
            </a:pPr>
            <a:r>
              <a:rPr lang="en-GB" sz="1600" i="1" dirty="0" err="1">
                <a:latin typeface="Calibri" charset="0"/>
              </a:rPr>
              <a:t>Dessai</a:t>
            </a:r>
            <a:r>
              <a:rPr lang="en-GB" sz="1600" i="1" dirty="0">
                <a:latin typeface="Calibri" charset="0"/>
              </a:rPr>
              <a:t> and Bruno-</a:t>
            </a:r>
            <a:r>
              <a:rPr lang="en-GB" sz="1600" i="1" dirty="0" err="1">
                <a:latin typeface="Calibri" charset="0"/>
              </a:rPr>
              <a:t>Soares</a:t>
            </a:r>
            <a:r>
              <a:rPr lang="en-GB" sz="1600" i="1" dirty="0">
                <a:latin typeface="Calibri" charset="0"/>
              </a:rPr>
              <a:t> (2013)</a:t>
            </a:r>
            <a:endParaRPr lang="en-US" sz="1600" i="1" dirty="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4872103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584" y="-47525"/>
            <a:ext cx="6191348" cy="680868"/>
          </a:xfrm>
        </p:spPr>
        <p:txBody>
          <a:bodyPr/>
          <a:lstStyle/>
          <a:p>
            <a:r>
              <a:rPr lang="en-US" dirty="0" smtClean="0"/>
              <a:t>Regional Changes in extremes as function of global temperature changes</a:t>
            </a:r>
            <a:endParaRPr lang="en-US" dirty="0"/>
          </a:p>
        </p:txBody>
      </p:sp>
      <p:pic>
        <p:nvPicPr>
          <p:cNvPr id="4" name="Picture 3" descr="Seneviratne2016_41586_2016_Article_BFnature16542_Fig3_HTML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78" b="49943"/>
          <a:stretch/>
        </p:blipFill>
        <p:spPr>
          <a:xfrm>
            <a:off x="270902" y="1747908"/>
            <a:ext cx="4040614" cy="403436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1239" y="1320361"/>
            <a:ext cx="3507977" cy="584776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Hot extremes (annual max T), Mediterranean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9657" y="6491418"/>
            <a:ext cx="30851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err="1" smtClean="0"/>
              <a:t>Seneviratne</a:t>
            </a:r>
            <a:r>
              <a:rPr lang="en-US" sz="1600" i="1" dirty="0" smtClean="0"/>
              <a:t>, </a:t>
            </a:r>
            <a:r>
              <a:rPr lang="en-US" sz="1600" i="1" dirty="0" err="1" smtClean="0"/>
              <a:t>Donat</a:t>
            </a:r>
            <a:r>
              <a:rPr lang="en-US" sz="1600" i="1" dirty="0" smtClean="0"/>
              <a:t> et al (2016)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83671" y="5498559"/>
            <a:ext cx="3445469" cy="584776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Global mean temperature anomaly relative to 1861-1880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72838" y="2161596"/>
            <a:ext cx="90311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RCP8.5</a:t>
            </a:r>
          </a:p>
          <a:p>
            <a:r>
              <a:rPr lang="en-US" sz="1600" dirty="0" smtClean="0">
                <a:solidFill>
                  <a:srgbClr val="0000FF"/>
                </a:solidFill>
              </a:rPr>
              <a:t>RCP4.5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4864189" y="1282269"/>
            <a:ext cx="4174532" cy="4905299"/>
            <a:chOff x="5123811" y="1309289"/>
            <a:chExt cx="3982470" cy="4827230"/>
          </a:xfrm>
        </p:grpSpPr>
        <p:sp>
          <p:nvSpPr>
            <p:cNvPr id="7" name="TextBox 6"/>
            <p:cNvSpPr txBox="1"/>
            <p:nvPr/>
          </p:nvSpPr>
          <p:spPr>
            <a:xfrm>
              <a:off x="5470929" y="1309289"/>
              <a:ext cx="3607051" cy="584776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/>
                <a:t>Heavy precipitation (Rx5day),    </a:t>
              </a:r>
            </a:p>
            <a:p>
              <a:pPr algn="ctr"/>
              <a:r>
                <a:rPr lang="en-US" sz="1600" dirty="0" smtClean="0"/>
                <a:t> South Asia</a:t>
              </a:r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5123811" y="1910238"/>
              <a:ext cx="3982470" cy="4226281"/>
              <a:chOff x="5123811" y="1910238"/>
              <a:chExt cx="3982470" cy="4226281"/>
            </a:xfrm>
          </p:grpSpPr>
          <p:pic>
            <p:nvPicPr>
              <p:cNvPr id="6" name="Picture 5" descr="Seneviratne2016_41586_2016_Article_BFnature16542_Fig4_HTML.jpg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4352" b="10737"/>
              <a:stretch/>
            </p:blipFill>
            <p:spPr>
              <a:xfrm>
                <a:off x="5123811" y="1910238"/>
                <a:ext cx="3982470" cy="4226281"/>
              </a:xfrm>
              <a:prstGeom prst="rect">
                <a:avLst/>
              </a:prstGeom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5894845" y="2165386"/>
                <a:ext cx="903112" cy="5847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>
                    <a:solidFill>
                      <a:srgbClr val="FF0000"/>
                    </a:solidFill>
                  </a:rPr>
                  <a:t>RCP8.5</a:t>
                </a:r>
              </a:p>
              <a:p>
                <a:r>
                  <a:rPr lang="en-US" sz="1600" dirty="0" smtClean="0">
                    <a:solidFill>
                      <a:srgbClr val="0000FF"/>
                    </a:solidFill>
                  </a:rPr>
                  <a:t>RCP4.5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775067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Uncertainties in Climate Projections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078" y="1465535"/>
            <a:ext cx="6385570" cy="527461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14343" y="1031136"/>
            <a:ext cx="66379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Global </a:t>
            </a:r>
            <a:r>
              <a:rPr lang="en-US" dirty="0" err="1" smtClean="0"/>
              <a:t>avg</a:t>
            </a:r>
            <a:r>
              <a:rPr lang="en-US" dirty="0" smtClean="0"/>
              <a:t> temperature        regional temperature (British Isles)</a:t>
            </a:r>
          </a:p>
        </p:txBody>
      </p:sp>
      <p:sp>
        <p:nvSpPr>
          <p:cNvPr id="9" name="Rectangle 8"/>
          <p:cNvSpPr/>
          <p:nvPr/>
        </p:nvSpPr>
        <p:spPr>
          <a:xfrm>
            <a:off x="6242376" y="1823026"/>
            <a:ext cx="290162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en-US" sz="2000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The sources of uncertainty include the </a:t>
            </a:r>
            <a:r>
              <a:rPr lang="en-GB" altLang="en-US" sz="2000" dirty="0">
                <a:solidFill>
                  <a:srgbClr val="FF66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internal variability</a:t>
            </a:r>
            <a:r>
              <a:rPr lang="en-GB" altLang="en-US" sz="2000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, </a:t>
            </a:r>
            <a:r>
              <a:rPr lang="en-GB" altLang="en-US" sz="2000" dirty="0">
                <a:solidFill>
                  <a:srgbClr val="0000FF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model differences</a:t>
            </a:r>
            <a:r>
              <a:rPr lang="en-GB" altLang="en-US" sz="2000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 and </a:t>
            </a:r>
            <a:r>
              <a:rPr lang="en-GB" altLang="en-US" sz="2000" dirty="0">
                <a:solidFill>
                  <a:srgbClr val="008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scenario </a:t>
            </a:r>
            <a:r>
              <a:rPr lang="en-GB" altLang="en-US" sz="2000" dirty="0" smtClean="0">
                <a:solidFill>
                  <a:srgbClr val="008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spread</a:t>
            </a:r>
          </a:p>
          <a:p>
            <a:endParaRPr lang="en-GB" sz="2000" dirty="0">
              <a:solidFill>
                <a:srgbClr val="008000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marL="342900" indent="-342900">
              <a:buFont typeface="Wingdings" charset="0"/>
              <a:buChar char="è"/>
            </a:pPr>
            <a:r>
              <a:rPr lang="en-US" sz="2000" dirty="0" smtClean="0"/>
              <a:t>role </a:t>
            </a:r>
            <a:r>
              <a:rPr lang="en-US" sz="2000" dirty="0"/>
              <a:t>of internal variability increases at regional </a:t>
            </a:r>
            <a:r>
              <a:rPr lang="en-US" sz="2000" dirty="0" smtClean="0"/>
              <a:t>scales</a:t>
            </a: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6194572" y="6458588"/>
            <a:ext cx="2912321" cy="335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4891" tIns="42446" rIns="84891" bIns="42446">
            <a:spAutoFit/>
          </a:bodyPr>
          <a:lstStyle>
            <a:lvl1pPr defTabSz="8683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8683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8683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8683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8683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defTabSz="848304" eaLnBrk="1" fontAlgn="base">
              <a:lnSpc>
                <a:spcPct val="104000"/>
              </a:lnSpc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GB" altLang="es-ES" sz="1563" i="1" dirty="0" smtClean="0">
                <a:solidFill>
                  <a:srgbClr val="004990"/>
                </a:solidFill>
                <a:latin typeface="Calibri" panose="020F0502020204030204" pitchFamily="34" charset="0"/>
              </a:rPr>
              <a:t>Hawkins &amp; Sutton (2009)</a:t>
            </a:r>
            <a:endParaRPr lang="en-US" altLang="es-ES" sz="1563" i="1" dirty="0">
              <a:solidFill>
                <a:srgbClr val="00499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7517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Uncertainties in Climate Projections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078" y="1465535"/>
            <a:ext cx="6385570" cy="527461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14343" y="1031136"/>
            <a:ext cx="66379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Global </a:t>
            </a:r>
            <a:r>
              <a:rPr lang="en-US" dirty="0" err="1" smtClean="0"/>
              <a:t>avg</a:t>
            </a:r>
            <a:r>
              <a:rPr lang="en-US" dirty="0" smtClean="0"/>
              <a:t> temperature        regional temperature (British Isles)</a:t>
            </a:r>
          </a:p>
        </p:txBody>
      </p:sp>
      <p:sp>
        <p:nvSpPr>
          <p:cNvPr id="9" name="Rectangle 8"/>
          <p:cNvSpPr/>
          <p:nvPr/>
        </p:nvSpPr>
        <p:spPr>
          <a:xfrm>
            <a:off x="6242376" y="1823026"/>
            <a:ext cx="290162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en-US" sz="2000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The sources of uncertainty include the </a:t>
            </a:r>
            <a:r>
              <a:rPr lang="en-GB" altLang="en-US" sz="2000" dirty="0">
                <a:solidFill>
                  <a:srgbClr val="FF66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internal variability</a:t>
            </a:r>
            <a:r>
              <a:rPr lang="en-GB" altLang="en-US" sz="2000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, </a:t>
            </a:r>
            <a:r>
              <a:rPr lang="en-GB" altLang="en-US" sz="2000" dirty="0">
                <a:solidFill>
                  <a:srgbClr val="0000FF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model differences</a:t>
            </a:r>
            <a:r>
              <a:rPr lang="en-GB" altLang="en-US" sz="2000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 and </a:t>
            </a:r>
            <a:r>
              <a:rPr lang="en-GB" altLang="en-US" sz="2000" dirty="0">
                <a:solidFill>
                  <a:srgbClr val="008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scenario </a:t>
            </a:r>
            <a:r>
              <a:rPr lang="en-GB" altLang="en-US" sz="2000" dirty="0" smtClean="0">
                <a:solidFill>
                  <a:srgbClr val="008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spread</a:t>
            </a:r>
          </a:p>
          <a:p>
            <a:endParaRPr lang="en-GB" sz="2000" dirty="0">
              <a:solidFill>
                <a:srgbClr val="008000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marL="342900" indent="-342900">
              <a:buFont typeface="Wingdings" charset="0"/>
              <a:buChar char="è"/>
            </a:pPr>
            <a:r>
              <a:rPr lang="en-US" sz="2000" dirty="0" smtClean="0"/>
              <a:t>role </a:t>
            </a:r>
            <a:r>
              <a:rPr lang="en-US" sz="2000" dirty="0"/>
              <a:t>of internal variability increases at regional </a:t>
            </a:r>
            <a:r>
              <a:rPr lang="en-US" sz="2000" dirty="0" smtClean="0"/>
              <a:t>scales</a:t>
            </a:r>
          </a:p>
          <a:p>
            <a:pPr marL="342900" indent="-342900">
              <a:buFont typeface="Wingdings" charset="0"/>
              <a:buChar char="è"/>
            </a:pPr>
            <a:r>
              <a:rPr lang="en-US" sz="2000" dirty="0" smtClean="0"/>
              <a:t>And further increases for noisier variables (e.g. regional precipitation)</a:t>
            </a:r>
            <a:endParaRPr lang="en-US" sz="2000" dirty="0"/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6194572" y="6458588"/>
            <a:ext cx="2912321" cy="335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4891" tIns="42446" rIns="84891" bIns="42446">
            <a:spAutoFit/>
          </a:bodyPr>
          <a:lstStyle>
            <a:lvl1pPr defTabSz="8683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8683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8683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8683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8683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8683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defTabSz="848304" eaLnBrk="1" fontAlgn="base">
              <a:lnSpc>
                <a:spcPct val="104000"/>
              </a:lnSpc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GB" altLang="es-ES" sz="1563" i="1" dirty="0" smtClean="0">
                <a:solidFill>
                  <a:srgbClr val="004990"/>
                </a:solidFill>
                <a:latin typeface="Calibri" panose="020F0502020204030204" pitchFamily="34" charset="0"/>
              </a:rPr>
              <a:t>Hawkins &amp; Sutton (2009)</a:t>
            </a:r>
            <a:endParaRPr lang="en-US" altLang="es-ES" sz="1563" i="1" dirty="0">
              <a:solidFill>
                <a:srgbClr val="004990"/>
              </a:solidFill>
              <a:latin typeface="Calibri" panose="020F0502020204030204" pitchFamily="34" charset="0"/>
            </a:endParaRPr>
          </a:p>
        </p:txBody>
      </p:sp>
      <p:pic>
        <p:nvPicPr>
          <p:cNvPr id="8" name="Picture 7" descr="WGI_AR5_Fig11-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9" t="68895" b="1584"/>
          <a:stretch>
            <a:fillRect/>
          </a:stretch>
        </p:blipFill>
        <p:spPr bwMode="auto">
          <a:xfrm>
            <a:off x="2277838" y="1286597"/>
            <a:ext cx="4043150" cy="3495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93493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TextShape 2"/>
          <p:cNvSpPr txBox="1"/>
          <p:nvPr/>
        </p:nvSpPr>
        <p:spPr>
          <a:xfrm>
            <a:off x="195265" y="855663"/>
            <a:ext cx="5487911" cy="550862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defRPr/>
            </a:pPr>
            <a:r>
              <a:rPr lang="en-US" sz="2800" kern="0" dirty="0" smtClean="0">
                <a:solidFill>
                  <a:srgbClr val="3A5C84"/>
                </a:solidFill>
                <a:latin typeface="Calibri"/>
                <a:ea typeface="ＭＳ Ｐゴシック" charset="0"/>
                <a:cs typeface="Calibri"/>
              </a:rPr>
              <a:t>Sources </a:t>
            </a:r>
            <a:r>
              <a:rPr lang="en-US" sz="2800" kern="0" dirty="0">
                <a:solidFill>
                  <a:srgbClr val="3A5C84"/>
                </a:solidFill>
                <a:latin typeface="Calibri"/>
                <a:ea typeface="ＭＳ Ｐゴシック" charset="0"/>
                <a:cs typeface="Calibri"/>
              </a:rPr>
              <a:t>of Climate </a:t>
            </a:r>
            <a:r>
              <a:rPr lang="en-US" sz="2800" kern="0" dirty="0" smtClean="0">
                <a:solidFill>
                  <a:srgbClr val="3A5C84"/>
                </a:solidFill>
                <a:latin typeface="Calibri"/>
                <a:ea typeface="ＭＳ Ｐゴシック" charset="0"/>
                <a:cs typeface="Calibri"/>
              </a:rPr>
              <a:t>Predictability</a:t>
            </a:r>
            <a:endParaRPr lang="en-US" sz="2800" kern="0" dirty="0">
              <a:solidFill>
                <a:srgbClr val="3A5C84"/>
              </a:solidFill>
              <a:latin typeface="Calibri"/>
              <a:ea typeface="ＭＳ Ｐゴシック" charset="0"/>
              <a:cs typeface="Calibri"/>
            </a:endParaRPr>
          </a:p>
        </p:txBody>
      </p:sp>
      <p:pic>
        <p:nvPicPr>
          <p:cNvPr id="18435" name="Imagen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13" y="1406526"/>
            <a:ext cx="5630862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CuadroTexto 2"/>
          <p:cNvSpPr txBox="1">
            <a:spLocks noChangeArrowheads="1"/>
          </p:cNvSpPr>
          <p:nvPr/>
        </p:nvSpPr>
        <p:spPr bwMode="auto">
          <a:xfrm>
            <a:off x="125734" y="3802088"/>
            <a:ext cx="252312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s-ES" sz="2000" i="1" dirty="0" err="1" smtClean="0">
                <a:solidFill>
                  <a:srgbClr val="000000"/>
                </a:solidFill>
                <a:cs typeface="Calibri" charset="0"/>
              </a:rPr>
              <a:t>Meehl</a:t>
            </a:r>
            <a:r>
              <a:rPr lang="es-ES" sz="2000" i="1" dirty="0" smtClean="0">
                <a:solidFill>
                  <a:srgbClr val="000000"/>
                </a:solidFill>
                <a:cs typeface="Calibri" charset="0"/>
              </a:rPr>
              <a:t> et al (2009)</a:t>
            </a:r>
          </a:p>
        </p:txBody>
      </p:sp>
      <p:grpSp>
        <p:nvGrpSpPr>
          <p:cNvPr id="6" name="Agrupar 5"/>
          <p:cNvGrpSpPr>
            <a:grpSpLocks/>
          </p:cNvGrpSpPr>
          <p:nvPr/>
        </p:nvGrpSpPr>
        <p:grpSpPr bwMode="auto">
          <a:xfrm>
            <a:off x="1284290" y="2825750"/>
            <a:ext cx="7623821" cy="4014788"/>
            <a:chOff x="1283608" y="2826493"/>
            <a:chExt cx="7623855" cy="4013487"/>
          </a:xfrm>
        </p:grpSpPr>
        <p:grpSp>
          <p:nvGrpSpPr>
            <p:cNvPr id="18439" name="Agrupar 7"/>
            <p:cNvGrpSpPr>
              <a:grpSpLocks/>
            </p:cNvGrpSpPr>
            <p:nvPr/>
          </p:nvGrpSpPr>
          <p:grpSpPr bwMode="auto">
            <a:xfrm>
              <a:off x="4875213" y="4069793"/>
              <a:ext cx="4032250" cy="2770187"/>
              <a:chOff x="190500" y="2055814"/>
              <a:chExt cx="4826000" cy="3316368"/>
            </a:xfrm>
          </p:grpSpPr>
          <p:grpSp>
            <p:nvGrpSpPr>
              <p:cNvPr id="18443" name="Agrupar 2"/>
              <p:cNvGrpSpPr>
                <a:grpSpLocks/>
              </p:cNvGrpSpPr>
              <p:nvPr/>
            </p:nvGrpSpPr>
            <p:grpSpPr bwMode="auto">
              <a:xfrm>
                <a:off x="558800" y="2055814"/>
                <a:ext cx="3797300" cy="3316368"/>
                <a:chOff x="558800" y="2055814"/>
                <a:chExt cx="3797300" cy="3316368"/>
              </a:xfrm>
            </p:grpSpPr>
            <p:pic>
              <p:nvPicPr>
                <p:cNvPr id="18457" name="Imagen 1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778"/>
                <a:stretch>
                  <a:fillRect/>
                </a:stretch>
              </p:blipFill>
              <p:spPr bwMode="auto">
                <a:xfrm>
                  <a:off x="558800" y="2055814"/>
                  <a:ext cx="3797300" cy="315753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8458" name="CuadroTexto 30"/>
                <p:cNvSpPr txBox="1">
                  <a:spLocks noChangeArrowheads="1"/>
                </p:cNvSpPr>
                <p:nvPr/>
              </p:nvSpPr>
              <p:spPr bwMode="auto">
                <a:xfrm>
                  <a:off x="685800" y="5003800"/>
                  <a:ext cx="3517900" cy="368382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algn="ctr" eaLnBrk="1" fontAlgn="base" hangingPunct="1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smtClean="0">
                    <a:solidFill>
                      <a:srgbClr val="008000"/>
                    </a:solidFill>
                    <a:latin typeface="Arial" charset="0"/>
                    <a:cs typeface="DejaVu Sans" charset="0"/>
                  </a:endParaRPr>
                </a:p>
              </p:txBody>
            </p:sp>
          </p:grpSp>
          <p:sp>
            <p:nvSpPr>
              <p:cNvPr id="18444" name="CuadroTexto 1"/>
              <p:cNvSpPr txBox="1">
                <a:spLocks noChangeArrowheads="1"/>
              </p:cNvSpPr>
              <p:nvPr/>
            </p:nvSpPr>
            <p:spPr bwMode="auto">
              <a:xfrm>
                <a:off x="756003" y="2997200"/>
                <a:ext cx="1355738" cy="6262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s-ES" sz="1400" smtClean="0">
                    <a:solidFill>
                      <a:srgbClr val="F5D527"/>
                    </a:solidFill>
                    <a:latin typeface="Arial" charset="0"/>
                    <a:cs typeface="DejaVu Sans" charset="0"/>
                  </a:rPr>
                  <a:t>atmosphere</a:t>
                </a:r>
              </a:p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s-ES" sz="1400" smtClean="0">
                    <a:solidFill>
                      <a:srgbClr val="F5D527"/>
                    </a:solidFill>
                    <a:latin typeface="Arial" charset="0"/>
                    <a:cs typeface="DejaVu Sans" charset="0"/>
                  </a:rPr>
                  <a:t>(weather)</a:t>
                </a:r>
              </a:p>
            </p:txBody>
          </p:sp>
          <p:sp>
            <p:nvSpPr>
              <p:cNvPr id="18445" name="Google Shape;170;p20"/>
              <p:cNvSpPr>
                <a:spLocks noChangeArrowheads="1"/>
              </p:cNvSpPr>
              <p:nvPr/>
            </p:nvSpPr>
            <p:spPr bwMode="auto">
              <a:xfrm flipV="1">
                <a:off x="790178" y="2603499"/>
                <a:ext cx="771922" cy="46989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lIns="91425" tIns="91425" rIns="91425" bIns="91425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Font typeface="Arial" charset="0"/>
                  <a:buNone/>
                </a:pPr>
                <a:endParaRPr lang="en-US" smtClean="0">
                  <a:solidFill>
                    <a:srgbClr val="000000"/>
                  </a:solidFill>
                  <a:latin typeface="Arial" charset="0"/>
                  <a:ea typeface="ＭＳ Ｐゴシック" charset="0"/>
                  <a:cs typeface="DejaVu Sans" charset="0"/>
                </a:endParaRPr>
              </a:p>
            </p:txBody>
          </p:sp>
          <p:sp>
            <p:nvSpPr>
              <p:cNvPr id="18446" name="Google Shape;170;p20"/>
              <p:cNvSpPr>
                <a:spLocks noChangeArrowheads="1"/>
              </p:cNvSpPr>
              <p:nvPr/>
            </p:nvSpPr>
            <p:spPr bwMode="auto">
              <a:xfrm flipV="1">
                <a:off x="1209278" y="3644899"/>
                <a:ext cx="467122" cy="40639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lIns="91425" tIns="91425" rIns="91425" bIns="91425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Font typeface="Arial" charset="0"/>
                  <a:buNone/>
                </a:pPr>
                <a:endParaRPr lang="en-US" smtClean="0">
                  <a:solidFill>
                    <a:srgbClr val="000000"/>
                  </a:solidFill>
                  <a:latin typeface="Arial" charset="0"/>
                  <a:ea typeface="ＭＳ Ｐゴシック" charset="0"/>
                  <a:cs typeface="DejaVu Sans" charset="0"/>
                </a:endParaRPr>
              </a:p>
            </p:txBody>
          </p:sp>
          <p:sp>
            <p:nvSpPr>
              <p:cNvPr id="18447" name="Google Shape;170;p20"/>
              <p:cNvSpPr>
                <a:spLocks noChangeArrowheads="1"/>
              </p:cNvSpPr>
              <p:nvPr/>
            </p:nvSpPr>
            <p:spPr bwMode="auto">
              <a:xfrm flipV="1">
                <a:off x="3292078" y="3924299"/>
                <a:ext cx="467122" cy="40639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lIns="91425" tIns="91425" rIns="91425" bIns="91425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Font typeface="Arial" charset="0"/>
                  <a:buNone/>
                </a:pPr>
                <a:endParaRPr lang="en-US" smtClean="0">
                  <a:solidFill>
                    <a:srgbClr val="000000"/>
                  </a:solidFill>
                  <a:latin typeface="Arial" charset="0"/>
                  <a:ea typeface="ＭＳ Ｐゴシック" charset="0"/>
                  <a:cs typeface="DejaVu Sans" charset="0"/>
                </a:endParaRPr>
              </a:p>
            </p:txBody>
          </p:sp>
          <p:sp>
            <p:nvSpPr>
              <p:cNvPr id="18448" name="CuadroTexto 25"/>
              <p:cNvSpPr txBox="1">
                <a:spLocks noChangeArrowheads="1"/>
              </p:cNvSpPr>
              <p:nvPr/>
            </p:nvSpPr>
            <p:spPr bwMode="auto">
              <a:xfrm>
                <a:off x="2671517" y="3898899"/>
                <a:ext cx="1547008" cy="3683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s-ES" sz="1400" smtClean="0">
                    <a:solidFill>
                      <a:srgbClr val="1F497D"/>
                    </a:solidFill>
                    <a:latin typeface="Arial" charset="0"/>
                    <a:cs typeface="DejaVu Sans" charset="0"/>
                  </a:rPr>
                  <a:t>ocean/sea ice</a:t>
                </a:r>
              </a:p>
            </p:txBody>
          </p:sp>
          <p:sp>
            <p:nvSpPr>
              <p:cNvPr id="18449" name="CuadroTexto 26"/>
              <p:cNvSpPr txBox="1">
                <a:spLocks noChangeArrowheads="1"/>
              </p:cNvSpPr>
              <p:nvPr/>
            </p:nvSpPr>
            <p:spPr bwMode="auto">
              <a:xfrm>
                <a:off x="1073983" y="3810000"/>
                <a:ext cx="627272" cy="3683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s-ES" sz="1400" smtClean="0">
                    <a:solidFill>
                      <a:srgbClr val="008000"/>
                    </a:solidFill>
                    <a:latin typeface="Arial" charset="0"/>
                    <a:cs typeface="DejaVu Sans" charset="0"/>
                  </a:rPr>
                  <a:t>land</a:t>
                </a:r>
              </a:p>
            </p:txBody>
          </p:sp>
          <p:sp>
            <p:nvSpPr>
              <p:cNvPr id="18450" name="CuadroTexto 27"/>
              <p:cNvSpPr txBox="1">
                <a:spLocks noChangeArrowheads="1"/>
              </p:cNvSpPr>
              <p:nvPr/>
            </p:nvSpPr>
            <p:spPr bwMode="auto">
              <a:xfrm>
                <a:off x="456705" y="4927601"/>
                <a:ext cx="871228" cy="3315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s-ES" sz="1200" smtClean="0">
                    <a:solidFill>
                      <a:srgbClr val="000000"/>
                    </a:solidFill>
                    <a:latin typeface="Arial" charset="0"/>
                    <a:cs typeface="DejaVu Sans" charset="0"/>
                  </a:rPr>
                  <a:t>~7 days</a:t>
                </a:r>
              </a:p>
            </p:txBody>
          </p:sp>
          <p:sp>
            <p:nvSpPr>
              <p:cNvPr id="18451" name="CuadroTexto 28"/>
              <p:cNvSpPr txBox="1">
                <a:spLocks noChangeArrowheads="1"/>
              </p:cNvSpPr>
              <p:nvPr/>
            </p:nvSpPr>
            <p:spPr bwMode="auto">
              <a:xfrm>
                <a:off x="1167489" y="4927601"/>
                <a:ext cx="973661" cy="3315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s-ES" sz="1200" smtClean="0">
                    <a:solidFill>
                      <a:srgbClr val="000000"/>
                    </a:solidFill>
                    <a:latin typeface="Arial" charset="0"/>
                    <a:cs typeface="DejaVu Sans" charset="0"/>
                  </a:rPr>
                  <a:t>~30 days</a:t>
                </a:r>
              </a:p>
            </p:txBody>
          </p:sp>
          <p:sp>
            <p:nvSpPr>
              <p:cNvPr id="18452" name="CuadroTexto 29"/>
              <p:cNvSpPr txBox="1">
                <a:spLocks noChangeArrowheads="1"/>
              </p:cNvSpPr>
              <p:nvPr/>
            </p:nvSpPr>
            <p:spPr bwMode="auto">
              <a:xfrm>
                <a:off x="2445619" y="4965700"/>
                <a:ext cx="754204" cy="386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s-ES" sz="1500" b="1" smtClean="0">
                    <a:solidFill>
                      <a:srgbClr val="000000"/>
                    </a:solidFill>
                    <a:latin typeface="Arial" charset="0"/>
                    <a:cs typeface="DejaVu Sans" charset="0"/>
                  </a:rPr>
                  <a:t>Time</a:t>
                </a:r>
              </a:p>
            </p:txBody>
          </p:sp>
          <p:sp>
            <p:nvSpPr>
              <p:cNvPr id="18453" name="Google Shape;170;p20"/>
              <p:cNvSpPr>
                <a:spLocks noChangeArrowheads="1"/>
              </p:cNvSpPr>
              <p:nvPr/>
            </p:nvSpPr>
            <p:spPr bwMode="auto">
              <a:xfrm flipV="1">
                <a:off x="190500" y="2768598"/>
                <a:ext cx="393700" cy="46989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lIns="91425" tIns="91425" rIns="91425" bIns="91425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Font typeface="Arial" charset="0"/>
                  <a:buNone/>
                </a:pPr>
                <a:endParaRPr lang="en-US" smtClean="0">
                  <a:solidFill>
                    <a:srgbClr val="000000"/>
                  </a:solidFill>
                  <a:latin typeface="Arial" charset="0"/>
                  <a:ea typeface="ＭＳ Ｐゴシック" charset="0"/>
                  <a:cs typeface="DejaVu Sans" charset="0"/>
                </a:endParaRPr>
              </a:p>
            </p:txBody>
          </p:sp>
          <p:sp>
            <p:nvSpPr>
              <p:cNvPr id="18454" name="CuadroTexto 34"/>
              <p:cNvSpPr txBox="1">
                <a:spLocks noChangeArrowheads="1"/>
              </p:cNvSpPr>
              <p:nvPr/>
            </p:nvSpPr>
            <p:spPr bwMode="auto">
              <a:xfrm rot="-5400000">
                <a:off x="-439733" y="3460692"/>
                <a:ext cx="1666876" cy="3867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s-ES" sz="1500" b="1" smtClean="0">
                    <a:solidFill>
                      <a:srgbClr val="000000"/>
                    </a:solidFill>
                    <a:latin typeface="Arial" charset="0"/>
                    <a:cs typeface="DejaVu Sans" charset="0"/>
                  </a:rPr>
                  <a:t>Predictability</a:t>
                </a:r>
              </a:p>
            </p:txBody>
          </p:sp>
          <p:sp>
            <p:nvSpPr>
              <p:cNvPr id="18455" name="Rectángulo 36"/>
              <p:cNvSpPr>
                <a:spLocks noChangeArrowheads="1"/>
              </p:cNvSpPr>
              <p:nvPr/>
            </p:nvSpPr>
            <p:spPr bwMode="auto">
              <a:xfrm>
                <a:off x="2194900" y="2808069"/>
                <a:ext cx="1564300" cy="4052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s-ES" sz="800" smtClean="0"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DejaVu Sans" charset="0"/>
                  </a:rPr>
                  <a:t>©Paul Dirmeyer (GMU/COLA)</a:t>
                </a:r>
              </a:p>
            </p:txBody>
          </p:sp>
          <p:sp>
            <p:nvSpPr>
              <p:cNvPr id="18456" name="Google Shape;170;p20"/>
              <p:cNvSpPr>
                <a:spLocks noChangeArrowheads="1"/>
              </p:cNvSpPr>
              <p:nvPr/>
            </p:nvSpPr>
            <p:spPr bwMode="auto">
              <a:xfrm flipV="1">
                <a:off x="4244578" y="2463800"/>
                <a:ext cx="771922" cy="189229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lIns="91425" tIns="91425" rIns="91425" bIns="91425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Font typeface="Arial" charset="0"/>
                  <a:buNone/>
                </a:pPr>
                <a:endParaRPr lang="en-US" smtClean="0">
                  <a:solidFill>
                    <a:srgbClr val="000000"/>
                  </a:solidFill>
                  <a:latin typeface="Arial" charset="0"/>
                  <a:ea typeface="ＭＳ Ｐゴシック" charset="0"/>
                  <a:cs typeface="DejaVu Sans" charset="0"/>
                </a:endParaRPr>
              </a:p>
            </p:txBody>
          </p:sp>
        </p:grpSp>
        <p:sp>
          <p:nvSpPr>
            <p:cNvPr id="18440" name="CuadroTexto 2"/>
            <p:cNvSpPr txBox="1">
              <a:spLocks noChangeArrowheads="1"/>
            </p:cNvSpPr>
            <p:nvPr/>
          </p:nvSpPr>
          <p:spPr bwMode="auto">
            <a:xfrm>
              <a:off x="2692437" y="6357206"/>
              <a:ext cx="2365375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s-ES" sz="2000" i="1" dirty="0" err="1" smtClean="0">
                  <a:solidFill>
                    <a:srgbClr val="000000"/>
                  </a:solidFill>
                  <a:cs typeface="Calibri" charset="0"/>
                </a:rPr>
                <a:t>Mariotti</a:t>
              </a:r>
              <a:r>
                <a:rPr lang="es-ES" sz="2000" i="1" dirty="0" smtClean="0">
                  <a:solidFill>
                    <a:srgbClr val="000000"/>
                  </a:solidFill>
                  <a:cs typeface="Calibri" charset="0"/>
                </a:rPr>
                <a:t> et al (2018)</a:t>
              </a:r>
            </a:p>
          </p:txBody>
        </p:sp>
        <p:sp>
          <p:nvSpPr>
            <p:cNvPr id="18441" name="CuadroTexto 1"/>
            <p:cNvSpPr txBox="1">
              <a:spLocks noChangeArrowheads="1"/>
            </p:cNvSpPr>
            <p:nvPr/>
          </p:nvSpPr>
          <p:spPr bwMode="auto">
            <a:xfrm>
              <a:off x="4828793" y="3652279"/>
              <a:ext cx="40703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s-ES" sz="1800" b="1" dirty="0" err="1" smtClean="0">
                  <a:solidFill>
                    <a:prstClr val="black"/>
                  </a:solidFill>
                </a:rPr>
                <a:t>Internal</a:t>
              </a:r>
              <a:r>
                <a:rPr lang="es-ES" sz="1800" b="1" dirty="0" smtClean="0">
                  <a:solidFill>
                    <a:prstClr val="black"/>
                  </a:solidFill>
                </a:rPr>
                <a:t> </a:t>
              </a:r>
              <a:r>
                <a:rPr lang="es-ES" sz="1800" b="1" dirty="0" err="1" smtClean="0">
                  <a:solidFill>
                    <a:prstClr val="black"/>
                  </a:solidFill>
                </a:rPr>
                <a:t>sources</a:t>
              </a:r>
              <a:r>
                <a:rPr lang="es-ES" sz="1800" b="1" dirty="0" smtClean="0">
                  <a:solidFill>
                    <a:prstClr val="black"/>
                  </a:solidFill>
                </a:rPr>
                <a:t> of </a:t>
              </a:r>
              <a:r>
                <a:rPr lang="es-ES" sz="1800" b="1" dirty="0" err="1" smtClean="0">
                  <a:solidFill>
                    <a:prstClr val="black"/>
                  </a:solidFill>
                </a:rPr>
                <a:t>climate</a:t>
              </a:r>
              <a:r>
                <a:rPr lang="es-ES" sz="1800" b="1" dirty="0" smtClean="0">
                  <a:solidFill>
                    <a:prstClr val="black"/>
                  </a:solidFill>
                </a:rPr>
                <a:t> </a:t>
              </a:r>
              <a:r>
                <a:rPr lang="es-ES" sz="1800" b="1" dirty="0" err="1" smtClean="0">
                  <a:solidFill>
                    <a:prstClr val="black"/>
                  </a:solidFill>
                </a:rPr>
                <a:t>predictability</a:t>
              </a:r>
              <a:endParaRPr lang="es-ES" sz="1800" b="1" dirty="0" smtClean="0">
                <a:solidFill>
                  <a:prstClr val="black"/>
                </a:solidFill>
              </a:endParaRPr>
            </a:p>
          </p:txBody>
        </p:sp>
        <p:cxnSp>
          <p:nvCxnSpPr>
            <p:cNvPr id="4" name="Conector recto de flecha 3"/>
            <p:cNvCxnSpPr/>
            <p:nvPr/>
          </p:nvCxnSpPr>
          <p:spPr>
            <a:xfrm>
              <a:off x="1283608" y="2826493"/>
              <a:ext cx="3631925" cy="2140615"/>
            </a:xfrm>
            <a:prstGeom prst="straightConnector1">
              <a:avLst/>
            </a:prstGeom>
            <a:ln>
              <a:solidFill>
                <a:schemeClr val="accent3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Title 1"/>
          <p:cNvSpPr txBox="1">
            <a:spLocks/>
          </p:cNvSpPr>
          <p:nvPr/>
        </p:nvSpPr>
        <p:spPr>
          <a:xfrm>
            <a:off x="183135" y="-60100"/>
            <a:ext cx="6191348" cy="680868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735" baseline="0">
                <a:solidFill>
                  <a:schemeClr val="accent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  <a:ea typeface="ＭＳ Ｐゴシック" charset="0"/>
                <a:cs typeface="ＭＳ Ｐゴシック" charset="0"/>
              </a:defRPr>
            </a:lvl5pPr>
            <a:lvl6pPr marL="446639"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</a:defRPr>
            </a:lvl6pPr>
            <a:lvl7pPr marL="893277"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</a:defRPr>
            </a:lvl7pPr>
            <a:lvl8pPr marL="1339916"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</a:defRPr>
            </a:lvl8pPr>
            <a:lvl9pPr marL="1786555" algn="ctr" rtl="0" eaLnBrk="0" fontAlgn="base" hangingPunct="0">
              <a:spcBef>
                <a:spcPct val="0"/>
              </a:spcBef>
              <a:spcAft>
                <a:spcPct val="0"/>
              </a:spcAft>
              <a:defRPr sz="4298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35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ＭＳ Ｐゴシック" charset="0"/>
              </a:rPr>
              <a:t>Initialized simulations to reduce uncertainty from internal variability</a:t>
            </a:r>
            <a:endParaRPr kumimoji="0" lang="en-US" sz="273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 charset="0"/>
              <a:cs typeface="ＭＳ Ｐゴシック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8523" y="4627040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ES" sz="2000" dirty="0" err="1" smtClean="0">
                <a:solidFill>
                  <a:srgbClr val="004990"/>
                </a:solidFill>
                <a:latin typeface="Calibri"/>
                <a:cs typeface="Calibri"/>
              </a:rPr>
              <a:t>Predictability</a:t>
            </a:r>
            <a:r>
              <a:rPr lang="es-ES" sz="2000" dirty="0" smtClean="0">
                <a:solidFill>
                  <a:srgbClr val="004990"/>
                </a:solidFill>
                <a:latin typeface="Calibri"/>
                <a:cs typeface="Calibri"/>
              </a:rPr>
              <a:t> </a:t>
            </a:r>
            <a:r>
              <a:rPr lang="es-ES" sz="2000" dirty="0" err="1">
                <a:solidFill>
                  <a:srgbClr val="004990"/>
                </a:solidFill>
                <a:latin typeface="Calibri"/>
                <a:cs typeface="Calibri"/>
              </a:rPr>
              <a:t>from</a:t>
            </a:r>
            <a:r>
              <a:rPr lang="es-ES" sz="2000" dirty="0">
                <a:solidFill>
                  <a:srgbClr val="004990"/>
                </a:solidFill>
                <a:latin typeface="Calibri"/>
                <a:cs typeface="Calibri"/>
              </a:rPr>
              <a:t> </a:t>
            </a:r>
            <a:r>
              <a:rPr lang="es-ES" sz="2000" dirty="0" err="1">
                <a:solidFill>
                  <a:srgbClr val="004990"/>
                </a:solidFill>
                <a:latin typeface="Calibri"/>
                <a:cs typeface="Calibri"/>
              </a:rPr>
              <a:t>aligning</a:t>
            </a:r>
            <a:r>
              <a:rPr lang="es-ES" sz="2000" dirty="0">
                <a:solidFill>
                  <a:srgbClr val="004990"/>
                </a:solidFill>
                <a:latin typeface="Calibri"/>
                <a:cs typeface="Calibri"/>
              </a:rPr>
              <a:t> </a:t>
            </a:r>
            <a:r>
              <a:rPr lang="es-ES" sz="2000" dirty="0" err="1">
                <a:solidFill>
                  <a:srgbClr val="004990"/>
                </a:solidFill>
                <a:latin typeface="Calibri"/>
                <a:cs typeface="Calibri"/>
              </a:rPr>
              <a:t>earth</a:t>
            </a:r>
            <a:r>
              <a:rPr lang="es-ES" sz="2000" dirty="0">
                <a:solidFill>
                  <a:srgbClr val="004990"/>
                </a:solidFill>
                <a:latin typeface="Calibri"/>
                <a:cs typeface="Calibri"/>
              </a:rPr>
              <a:t> </a:t>
            </a:r>
            <a:r>
              <a:rPr lang="es-ES" sz="2000" dirty="0" err="1">
                <a:solidFill>
                  <a:srgbClr val="004990"/>
                </a:solidFill>
                <a:latin typeface="Calibri"/>
                <a:cs typeface="Calibri"/>
              </a:rPr>
              <a:t>system</a:t>
            </a:r>
            <a:r>
              <a:rPr lang="es-ES" sz="2000" dirty="0">
                <a:solidFill>
                  <a:srgbClr val="004990"/>
                </a:solidFill>
                <a:latin typeface="Calibri"/>
                <a:cs typeface="Calibri"/>
              </a:rPr>
              <a:t> </a:t>
            </a:r>
            <a:r>
              <a:rPr lang="es-ES" sz="2000" dirty="0" err="1">
                <a:solidFill>
                  <a:srgbClr val="004990"/>
                </a:solidFill>
                <a:latin typeface="Calibri"/>
                <a:cs typeface="Calibri"/>
              </a:rPr>
              <a:t>components</a:t>
            </a:r>
            <a:r>
              <a:rPr lang="es-ES" sz="2000" dirty="0">
                <a:solidFill>
                  <a:srgbClr val="004990"/>
                </a:solidFill>
                <a:latin typeface="Calibri"/>
                <a:cs typeface="Calibri"/>
              </a:rPr>
              <a:t> </a:t>
            </a:r>
            <a:r>
              <a:rPr lang="es-ES" sz="2000" dirty="0" err="1" smtClean="0">
                <a:solidFill>
                  <a:srgbClr val="004990"/>
                </a:solidFill>
                <a:latin typeface="Calibri"/>
                <a:cs typeface="Calibri"/>
              </a:rPr>
              <a:t>with</a:t>
            </a:r>
            <a:r>
              <a:rPr lang="es-ES" sz="2000" dirty="0" smtClean="0">
                <a:solidFill>
                  <a:srgbClr val="004990"/>
                </a:solidFill>
                <a:latin typeface="Calibri"/>
                <a:cs typeface="Calibri"/>
              </a:rPr>
              <a:t> </a:t>
            </a:r>
            <a:r>
              <a:rPr lang="es-ES" sz="2000" dirty="0" err="1">
                <a:solidFill>
                  <a:srgbClr val="004990"/>
                </a:solidFill>
                <a:latin typeface="Calibri"/>
                <a:cs typeface="Calibri"/>
              </a:rPr>
              <a:t>observed</a:t>
            </a:r>
            <a:r>
              <a:rPr lang="es-ES" sz="2000" dirty="0">
                <a:solidFill>
                  <a:srgbClr val="004990"/>
                </a:solidFill>
                <a:latin typeface="Calibri"/>
                <a:cs typeface="Calibri"/>
              </a:rPr>
              <a:t> </a:t>
            </a:r>
            <a:r>
              <a:rPr lang="es-ES" sz="2000" dirty="0" err="1">
                <a:solidFill>
                  <a:srgbClr val="004990"/>
                </a:solidFill>
                <a:latin typeface="Calibri"/>
                <a:cs typeface="Calibri"/>
              </a:rPr>
              <a:t>variability</a:t>
            </a:r>
            <a:r>
              <a:rPr lang="es-ES" sz="2000" dirty="0">
                <a:solidFill>
                  <a:srgbClr val="004990"/>
                </a:solidFill>
                <a:latin typeface="Calibri"/>
                <a:cs typeface="Calibri"/>
              </a:rPr>
              <a:t>, and </a:t>
            </a:r>
            <a:r>
              <a:rPr lang="es-ES" sz="2000" dirty="0" err="1">
                <a:solidFill>
                  <a:srgbClr val="004990"/>
                </a:solidFill>
                <a:latin typeface="Calibri"/>
                <a:cs typeface="Calibri"/>
              </a:rPr>
              <a:t>from</a:t>
            </a:r>
            <a:r>
              <a:rPr lang="es-ES" sz="2000" dirty="0">
                <a:solidFill>
                  <a:srgbClr val="004990"/>
                </a:solidFill>
                <a:latin typeface="Calibri"/>
                <a:cs typeface="Calibri"/>
              </a:rPr>
              <a:t> </a:t>
            </a:r>
            <a:r>
              <a:rPr lang="es-ES" sz="2000" dirty="0" err="1">
                <a:solidFill>
                  <a:srgbClr val="004990"/>
                </a:solidFill>
                <a:latin typeface="Calibri"/>
                <a:cs typeface="Calibri"/>
              </a:rPr>
              <a:t>externally</a:t>
            </a:r>
            <a:r>
              <a:rPr lang="es-ES" sz="2000" dirty="0">
                <a:solidFill>
                  <a:srgbClr val="004990"/>
                </a:solidFill>
                <a:latin typeface="Calibri"/>
                <a:cs typeface="Calibri"/>
              </a:rPr>
              <a:t> </a:t>
            </a:r>
            <a:r>
              <a:rPr lang="es-ES" sz="2000" dirty="0" err="1">
                <a:solidFill>
                  <a:srgbClr val="004990"/>
                </a:solidFill>
                <a:latin typeface="Calibri"/>
                <a:cs typeface="Calibri"/>
              </a:rPr>
              <a:t>forced</a:t>
            </a:r>
            <a:r>
              <a:rPr lang="es-ES" sz="2000" dirty="0">
                <a:solidFill>
                  <a:srgbClr val="004990"/>
                </a:solidFill>
                <a:latin typeface="Calibri"/>
                <a:cs typeface="Calibri"/>
              </a:rPr>
              <a:t> </a:t>
            </a:r>
            <a:r>
              <a:rPr lang="es-ES" sz="2000" dirty="0" err="1">
                <a:solidFill>
                  <a:srgbClr val="004990"/>
                </a:solidFill>
                <a:latin typeface="Calibri"/>
                <a:cs typeface="Calibri"/>
              </a:rPr>
              <a:t>trends</a:t>
            </a:r>
            <a:r>
              <a:rPr lang="es-ES" sz="2000" dirty="0">
                <a:solidFill>
                  <a:srgbClr val="004990"/>
                </a:solidFill>
                <a:latin typeface="Calibri"/>
                <a:cs typeface="Calibri"/>
              </a:rPr>
              <a:t> </a:t>
            </a:r>
            <a:endParaRPr lang="es-ES" sz="2000" dirty="0" smtClean="0">
              <a:solidFill>
                <a:srgbClr val="004990"/>
              </a:solidFill>
              <a:latin typeface="Calibri"/>
              <a:cs typeface="Calibri"/>
            </a:endParaRPr>
          </a:p>
          <a:p>
            <a:endParaRPr lang="es-ES" sz="2000" dirty="0" smtClean="0">
              <a:solidFill>
                <a:srgbClr val="004990"/>
              </a:solidFill>
              <a:latin typeface="Calibri"/>
              <a:cs typeface="Calibri"/>
            </a:endParaRPr>
          </a:p>
          <a:p>
            <a:r>
              <a:rPr lang="es-ES" sz="2000" dirty="0" smtClean="0">
                <a:solidFill>
                  <a:srgbClr val="004990"/>
                </a:solidFill>
                <a:latin typeface="Wingdings"/>
                <a:ea typeface="Wingdings"/>
                <a:cs typeface="Wingdings"/>
                <a:sym typeface="Wingdings"/>
              </a:rPr>
              <a:t></a:t>
            </a:r>
            <a:r>
              <a:rPr lang="es-ES" sz="2000" dirty="0">
                <a:solidFill>
                  <a:srgbClr val="004990"/>
                </a:solidFill>
                <a:latin typeface="Calibri"/>
                <a:cs typeface="Calibri"/>
                <a:sym typeface="Wingdings"/>
              </a:rPr>
              <a:t> </a:t>
            </a:r>
            <a:r>
              <a:rPr lang="es-ES" sz="2000" dirty="0" err="1" smtClean="0">
                <a:solidFill>
                  <a:srgbClr val="004990"/>
                </a:solidFill>
                <a:latin typeface="Calibri"/>
                <a:cs typeface="Calibri"/>
              </a:rPr>
              <a:t>Possibility</a:t>
            </a:r>
            <a:r>
              <a:rPr lang="es-ES" sz="2000" dirty="0" smtClean="0">
                <a:solidFill>
                  <a:srgbClr val="004990"/>
                </a:solidFill>
                <a:latin typeface="Calibri"/>
                <a:cs typeface="Calibri"/>
              </a:rPr>
              <a:t> </a:t>
            </a:r>
            <a:r>
              <a:rPr lang="es-ES" sz="2000" dirty="0" err="1" smtClean="0">
                <a:solidFill>
                  <a:srgbClr val="004990"/>
                </a:solidFill>
                <a:latin typeface="Calibri"/>
                <a:cs typeface="Calibri"/>
              </a:rPr>
              <a:t>to</a:t>
            </a:r>
            <a:r>
              <a:rPr lang="es-ES" sz="2000" dirty="0" smtClean="0">
                <a:solidFill>
                  <a:srgbClr val="004990"/>
                </a:solidFill>
                <a:latin typeface="Calibri"/>
                <a:cs typeface="Calibri"/>
              </a:rPr>
              <a:t> </a:t>
            </a:r>
            <a:r>
              <a:rPr lang="es-ES" sz="2000" dirty="0" err="1" smtClean="0">
                <a:solidFill>
                  <a:srgbClr val="004990"/>
                </a:solidFill>
                <a:latin typeface="Calibri"/>
                <a:cs typeface="Calibri"/>
              </a:rPr>
              <a:t>achieve</a:t>
            </a:r>
            <a:r>
              <a:rPr lang="es-ES" sz="2000" dirty="0" smtClean="0">
                <a:solidFill>
                  <a:srgbClr val="004990"/>
                </a:solidFill>
                <a:latin typeface="Calibri"/>
                <a:cs typeface="Calibri"/>
              </a:rPr>
              <a:t> </a:t>
            </a:r>
            <a:r>
              <a:rPr lang="es-ES" sz="2000" dirty="0" err="1">
                <a:solidFill>
                  <a:srgbClr val="004990"/>
                </a:solidFill>
                <a:latin typeface="Calibri"/>
                <a:cs typeface="Calibri"/>
              </a:rPr>
              <a:t>additional</a:t>
            </a:r>
            <a:r>
              <a:rPr lang="es-ES" sz="2000" dirty="0">
                <a:solidFill>
                  <a:srgbClr val="004990"/>
                </a:solidFill>
                <a:latin typeface="Calibri"/>
                <a:cs typeface="Calibri"/>
              </a:rPr>
              <a:t> </a:t>
            </a:r>
            <a:r>
              <a:rPr lang="es-ES" sz="2000" dirty="0" err="1">
                <a:solidFill>
                  <a:srgbClr val="004990"/>
                </a:solidFill>
                <a:latin typeface="Calibri"/>
                <a:cs typeface="Calibri"/>
              </a:rPr>
              <a:t>skill</a:t>
            </a:r>
            <a:r>
              <a:rPr lang="es-ES" sz="2000" dirty="0">
                <a:solidFill>
                  <a:srgbClr val="004990"/>
                </a:solidFill>
                <a:latin typeface="Calibri"/>
                <a:cs typeface="Calibri"/>
              </a:rPr>
              <a:t> </a:t>
            </a:r>
            <a:r>
              <a:rPr lang="es-ES" sz="2000" dirty="0" err="1">
                <a:solidFill>
                  <a:srgbClr val="004990"/>
                </a:solidFill>
                <a:latin typeface="Calibri"/>
                <a:cs typeface="Calibri"/>
              </a:rPr>
              <a:t>on</a:t>
            </a:r>
            <a:r>
              <a:rPr lang="es-ES" sz="2000" dirty="0">
                <a:solidFill>
                  <a:srgbClr val="004990"/>
                </a:solidFill>
                <a:latin typeface="Calibri"/>
                <a:cs typeface="Calibri"/>
              </a:rPr>
              <a:t> </a:t>
            </a:r>
            <a:r>
              <a:rPr lang="es-ES" sz="2000" dirty="0" err="1">
                <a:solidFill>
                  <a:srgbClr val="004990"/>
                </a:solidFill>
                <a:latin typeface="Calibri"/>
                <a:cs typeface="Calibri"/>
              </a:rPr>
              <a:t>multi-year</a:t>
            </a:r>
            <a:r>
              <a:rPr lang="es-ES" sz="2000" dirty="0">
                <a:solidFill>
                  <a:srgbClr val="004990"/>
                </a:solidFill>
                <a:latin typeface="Calibri"/>
                <a:cs typeface="Calibri"/>
              </a:rPr>
              <a:t> </a:t>
            </a:r>
            <a:r>
              <a:rPr lang="es-ES" sz="2000" dirty="0" err="1">
                <a:solidFill>
                  <a:srgbClr val="004990"/>
                </a:solidFill>
                <a:latin typeface="Calibri"/>
                <a:cs typeface="Calibri"/>
              </a:rPr>
              <a:t>timescales</a:t>
            </a:r>
            <a:r>
              <a:rPr lang="es-ES" sz="2000" dirty="0">
                <a:solidFill>
                  <a:srgbClr val="004990"/>
                </a:solidFill>
                <a:latin typeface="Calibri"/>
                <a:cs typeface="Calibri"/>
              </a:rPr>
              <a:t> </a:t>
            </a:r>
            <a:endParaRPr lang="en-US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090886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1_Office Theme">
  <a:themeElements>
    <a:clrScheme name="BSC">
      <a:dk1>
        <a:srgbClr val="004990"/>
      </a:dk1>
      <a:lt1>
        <a:srgbClr val="004990"/>
      </a:lt1>
      <a:dk2>
        <a:srgbClr val="004990"/>
      </a:dk2>
      <a:lt2>
        <a:srgbClr val="004990"/>
      </a:lt2>
      <a:accent1>
        <a:srgbClr val="FFFFFF"/>
      </a:accent1>
      <a:accent2>
        <a:srgbClr val="004990"/>
      </a:accent2>
      <a:accent3>
        <a:srgbClr val="004990"/>
      </a:accent3>
      <a:accent4>
        <a:srgbClr val="8DB3E2"/>
      </a:accent4>
      <a:accent5>
        <a:srgbClr val="548DD4"/>
      </a:accent5>
      <a:accent6>
        <a:srgbClr val="0070C0"/>
      </a:accent6>
      <a:hlink>
        <a:srgbClr val="95B3D7"/>
      </a:hlink>
      <a:folHlink>
        <a:srgbClr val="366092"/>
      </a:folHlink>
    </a:clrScheme>
    <a:fontScheme name="BSC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err="1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816</TotalTime>
  <Words>1482</Words>
  <Application>Microsoft Macintosh PowerPoint</Application>
  <PresentationFormat>On-screen Show (4:3)</PresentationFormat>
  <Paragraphs>212</Paragraphs>
  <Slides>32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32</vt:i4>
      </vt:variant>
    </vt:vector>
  </HeadingPairs>
  <TitlesOfParts>
    <vt:vector size="35" baseType="lpstr">
      <vt:lpstr>1_Office Theme</vt:lpstr>
      <vt:lpstr>2_Office Theme</vt:lpstr>
      <vt:lpstr>3_Office Theme</vt:lpstr>
      <vt:lpstr>PowerPoint Presentation</vt:lpstr>
      <vt:lpstr>PowerPoint Presentation</vt:lpstr>
      <vt:lpstr>Future climate projections</vt:lpstr>
      <vt:lpstr>Future climate projections</vt:lpstr>
      <vt:lpstr>Planning versus climate time scales</vt:lpstr>
      <vt:lpstr>Regional Changes in extremes as function of global temperature changes</vt:lpstr>
      <vt:lpstr>Uncertainties in Climate Projections</vt:lpstr>
      <vt:lpstr>Uncertainties in Climate Projections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Skill in predicting SSTs</vt:lpstr>
      <vt:lpstr>Skill in predicting SSTs</vt:lpstr>
      <vt:lpstr>CMIP5 decadal predictions</vt:lpstr>
      <vt:lpstr>Skill over land?</vt:lpstr>
      <vt:lpstr>Added skill from initialization, useful for agricultural applications?</vt:lpstr>
      <vt:lpstr>Systematic errors in climate prediction</vt:lpstr>
      <vt:lpstr>The climate prediction drift issue</vt:lpstr>
      <vt:lpstr>“Perfect-model” predictions - predictability from perfect initial state</vt:lpstr>
      <vt:lpstr>Skill (MSSS) in initialized and un-initialized perfect-model predictions</vt:lpstr>
      <vt:lpstr>Skill (MSSS) un-initialized real-world and perfect-model predictions </vt:lpstr>
      <vt:lpstr>Skill (MSSS) initialized real-world and perfect-model predictions </vt:lpstr>
      <vt:lpstr>Skill (MSSS) initialized real-world and perfect-model predictions </vt:lpstr>
      <vt:lpstr>Predictability of extremes (vs mean)</vt:lpstr>
      <vt:lpstr>Challenges for near-term climate predictions</vt:lpstr>
      <vt:lpstr>Summary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Markus</dc:creator>
  <cp:lastModifiedBy>Markus</cp:lastModifiedBy>
  <cp:revision>59</cp:revision>
  <dcterms:created xsi:type="dcterms:W3CDTF">2019-11-18T13:52:08Z</dcterms:created>
  <dcterms:modified xsi:type="dcterms:W3CDTF">2019-12-06T20:54:46Z</dcterms:modified>
</cp:coreProperties>
</file>